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85" r:id="rId2"/>
    <p:sldId id="314" r:id="rId3"/>
    <p:sldId id="360" r:id="rId4"/>
    <p:sldId id="312" r:id="rId5"/>
    <p:sldId id="313" r:id="rId6"/>
    <p:sldId id="315" r:id="rId7"/>
    <p:sldId id="316" r:id="rId8"/>
    <p:sldId id="317" r:id="rId9"/>
    <p:sldId id="380" r:id="rId10"/>
    <p:sldId id="381" r:id="rId11"/>
    <p:sldId id="382" r:id="rId12"/>
    <p:sldId id="383" r:id="rId13"/>
    <p:sldId id="379" r:id="rId14"/>
    <p:sldId id="319" r:id="rId15"/>
    <p:sldId id="320" r:id="rId16"/>
    <p:sldId id="327" r:id="rId17"/>
    <p:sldId id="328" r:id="rId18"/>
    <p:sldId id="329" r:id="rId19"/>
    <p:sldId id="344" r:id="rId20"/>
    <p:sldId id="345" r:id="rId21"/>
    <p:sldId id="347" r:id="rId22"/>
    <p:sldId id="350" r:id="rId23"/>
    <p:sldId id="351" r:id="rId24"/>
    <p:sldId id="352" r:id="rId25"/>
    <p:sldId id="353" r:id="rId26"/>
    <p:sldId id="354" r:id="rId27"/>
    <p:sldId id="355" r:id="rId28"/>
    <p:sldId id="368" r:id="rId29"/>
    <p:sldId id="370" r:id="rId30"/>
    <p:sldId id="371" r:id="rId31"/>
    <p:sldId id="318" r:id="rId32"/>
    <p:sldId id="295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91" r:id="rId41"/>
    <p:sldId id="356" r:id="rId42"/>
    <p:sldId id="357" r:id="rId43"/>
    <p:sldId id="358" r:id="rId44"/>
    <p:sldId id="376" r:id="rId45"/>
    <p:sldId id="395" r:id="rId46"/>
    <p:sldId id="330" r:id="rId47"/>
    <p:sldId id="372" r:id="rId48"/>
    <p:sldId id="374" r:id="rId49"/>
    <p:sldId id="365" r:id="rId50"/>
    <p:sldId id="363" r:id="rId51"/>
    <p:sldId id="362" r:id="rId52"/>
    <p:sldId id="364" r:id="rId53"/>
    <p:sldId id="366" r:id="rId54"/>
    <p:sldId id="377" r:id="rId55"/>
    <p:sldId id="375" r:id="rId56"/>
    <p:sldId id="361" r:id="rId57"/>
    <p:sldId id="386" r:id="rId58"/>
    <p:sldId id="385" r:id="rId59"/>
    <p:sldId id="394" r:id="rId60"/>
    <p:sldId id="384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88" r:id="rId69"/>
    <p:sldId id="389" r:id="rId70"/>
    <p:sldId id="390" r:id="rId71"/>
    <p:sldId id="392" r:id="rId72"/>
    <p:sldId id="393" r:id="rId73"/>
    <p:sldId id="396" r:id="rId74"/>
    <p:sldId id="397" r:id="rId75"/>
    <p:sldId id="359" r:id="rId76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975"/>
    <a:srgbClr val="272727"/>
    <a:srgbClr val="171717"/>
    <a:srgbClr val="404040"/>
    <a:srgbClr val="181818"/>
    <a:srgbClr val="000000"/>
    <a:srgbClr val="212121"/>
    <a:srgbClr val="222222"/>
    <a:srgbClr val="282828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0929"/>
  </p:normalViewPr>
  <p:slideViewPr>
    <p:cSldViewPr>
      <p:cViewPr varScale="1">
        <p:scale>
          <a:sx n="71" d="100"/>
          <a:sy n="71" d="100"/>
        </p:scale>
        <p:origin x="17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34EE7-6FB8-4E89-BD68-CF8BA74804E6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7B17F91F-5459-452C-B2C3-3EB18A6253D4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Montagem da sala</a:t>
          </a:r>
          <a:endParaRPr lang="pt-BR">
            <a:latin typeface="Calibri" panose="020F0502020204030204" pitchFamily="34" charset="0"/>
          </a:endParaRPr>
        </a:p>
      </dgm:t>
    </dgm:pt>
    <dgm:pt modelId="{67BDBC2F-A281-46E4-BC58-7C0336CF114F}" type="parTrans" cxnId="{1D2AEE81-47AC-41A4-99CC-25CC4E084B4E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E6BC13E-048F-4757-BF69-9E6B0C17290A}" type="sibTrans" cxnId="{1D2AEE81-47AC-41A4-99CC-25CC4E084B4E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B56B6DD4-BF36-434B-8288-D6BC238343DE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Cabeamento lógico</a:t>
          </a:r>
          <a:endParaRPr lang="pt-BR">
            <a:latin typeface="Calibri" panose="020F0502020204030204" pitchFamily="34" charset="0"/>
          </a:endParaRPr>
        </a:p>
      </dgm:t>
    </dgm:pt>
    <dgm:pt modelId="{80211BCB-187A-40A9-B74B-711F444A7774}" type="parTrans" cxnId="{6A8CDE2D-3ACC-43FB-8895-989521D8FCEF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03D75B20-5FA2-4E98-9141-4C70D30499D2}" type="sibTrans" cxnId="{6A8CDE2D-3ACC-43FB-8895-989521D8FCEF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FB27DC07-B475-42F9-9ACE-8E7CC56FFA62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Instalação elétrica</a:t>
          </a:r>
          <a:endParaRPr lang="pt-BR">
            <a:latin typeface="Calibri" panose="020F0502020204030204" pitchFamily="34" charset="0"/>
          </a:endParaRPr>
        </a:p>
      </dgm:t>
    </dgm:pt>
    <dgm:pt modelId="{0FCB1FED-F839-4988-B617-1FA7D55000CD}" type="parTrans" cxnId="{89EAEDBA-07C3-4CA6-8F49-B1DA00B8FEFA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46273EC-18D1-410C-9C83-28B1AFC91130}" type="sibTrans" cxnId="{89EAEDBA-07C3-4CA6-8F49-B1DA00B8FEFA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38EB4565-F4C2-4B53-A920-DC5EE0D4A119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Climatização</a:t>
          </a:r>
          <a:endParaRPr lang="pt-BR">
            <a:latin typeface="Calibri" panose="020F0502020204030204" pitchFamily="34" charset="0"/>
          </a:endParaRPr>
        </a:p>
      </dgm:t>
    </dgm:pt>
    <dgm:pt modelId="{7FADD233-E48C-4190-8E5B-BC100D4B93BD}" type="parTrans" cxnId="{50BD1BC0-3958-4613-A689-A39685C6ABC7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0DCDB47-3BDF-4F0E-9F53-2B32A6C328CE}" type="sibTrans" cxnId="{50BD1BC0-3958-4613-A689-A39685C6ABC7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C2AC3397-74ED-45D6-BAEC-8B2194FF0369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Sistemas de segurança</a:t>
          </a:r>
          <a:endParaRPr lang="pt-BR">
            <a:latin typeface="Calibri" panose="020F0502020204030204" pitchFamily="34" charset="0"/>
          </a:endParaRPr>
        </a:p>
      </dgm:t>
    </dgm:pt>
    <dgm:pt modelId="{8E824F94-A658-4606-B1C5-5CE80E9039B3}" type="parTrans" cxnId="{95417FC9-0F72-4A45-9723-E7683877E31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610DE51E-F62E-4BF1-A5A2-9A68DAD6016C}" type="sibTrans" cxnId="{95417FC9-0F72-4A45-9723-E7683877E31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05858B72-A2D6-415C-80D7-6F422D07216B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Sala de UPS</a:t>
          </a:r>
          <a:endParaRPr lang="pt-BR">
            <a:latin typeface="Calibri" panose="020F0502020204030204" pitchFamily="34" charset="0"/>
          </a:endParaRPr>
        </a:p>
      </dgm:t>
    </dgm:pt>
    <dgm:pt modelId="{63DF87E7-9F08-49A8-8BCC-4D8F1C984446}" type="parTrans" cxnId="{C5FBB76A-F82C-4B45-873E-0287A127F29B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86C32C2-62F2-469F-BC8F-1B1F31412E44}" type="sibTrans" cxnId="{C5FBB76A-F82C-4B45-873E-0287A127F29B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BB11FDF7-9743-4B56-B231-F4754ED00E9D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Geradores</a:t>
          </a:r>
          <a:endParaRPr lang="pt-BR">
            <a:latin typeface="Calibri" panose="020F0502020204030204" pitchFamily="34" charset="0"/>
          </a:endParaRPr>
        </a:p>
      </dgm:t>
    </dgm:pt>
    <dgm:pt modelId="{D3E4550D-29F7-4D5A-A8A5-5BE27885F33F}" type="parTrans" cxnId="{0BC9FEB6-E842-44D8-8CF6-85E72F54F032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DDE39B52-0325-49D8-9F99-26A7E13C3F94}" type="sibTrans" cxnId="{0BC9FEB6-E842-44D8-8CF6-85E72F54F032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0DBE6BCB-846E-45CB-BEF6-A41D34A25A39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Sistema supervisório</a:t>
          </a:r>
          <a:endParaRPr lang="pt-BR">
            <a:latin typeface="Calibri" panose="020F0502020204030204" pitchFamily="34" charset="0"/>
          </a:endParaRPr>
        </a:p>
      </dgm:t>
    </dgm:pt>
    <dgm:pt modelId="{A0625CFF-659C-486D-91CC-B195F4F61E56}" type="parTrans" cxnId="{285A37A4-85A7-4EEA-9348-76AB04223D8C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87634E8-D91B-4438-A966-F4C7245F9B56}" type="sibTrans" cxnId="{285A37A4-85A7-4EEA-9348-76AB04223D8C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E2F010B2-9404-4D90-9754-CE3DC895FBCC}">
      <dgm:prSet/>
      <dgm:spPr/>
      <dgm:t>
        <a:bodyPr/>
        <a:lstStyle/>
        <a:p>
          <a:pPr rtl="0"/>
          <a:r>
            <a:rPr lang="pt-BR" smtClean="0">
              <a:latin typeface="Calibri" panose="020F0502020204030204" pitchFamily="34" charset="0"/>
            </a:rPr>
            <a:t>Moving</a:t>
          </a:r>
          <a:endParaRPr lang="pt-BR">
            <a:latin typeface="Calibri" panose="020F0502020204030204" pitchFamily="34" charset="0"/>
          </a:endParaRPr>
        </a:p>
      </dgm:t>
    </dgm:pt>
    <dgm:pt modelId="{CDED5CF1-FA11-469C-B2CF-EFB861E2404D}" type="parTrans" cxnId="{1F0E47FE-6084-4B54-AA68-CCB166C265B8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B81449C3-D095-418E-8707-3B6FC1747CDF}" type="sibTrans" cxnId="{1F0E47FE-6084-4B54-AA68-CCB166C265B8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BECE9B94-CBC8-4227-A1FB-BCE6A4FE4C37}" type="pres">
      <dgm:prSet presAssocID="{82134EE7-6FB8-4E89-BD68-CF8BA74804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7FB92A-FF29-4E69-902D-F23B77F0E41A}" type="pres">
      <dgm:prSet presAssocID="{7B17F91F-5459-452C-B2C3-3EB18A6253D4}" presName="linNode" presStyleCnt="0"/>
      <dgm:spPr/>
    </dgm:pt>
    <dgm:pt modelId="{A1AB60D8-0637-43C9-BF63-E1F1E6A8CA0D}" type="pres">
      <dgm:prSet presAssocID="{7B17F91F-5459-452C-B2C3-3EB18A6253D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08D36C-E2AD-486D-AF6B-774526CF7855}" type="pres">
      <dgm:prSet presAssocID="{7B17F91F-5459-452C-B2C3-3EB18A6253D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3581C7-9D91-4A01-BDBB-6B134E14EA9C}" type="presOf" srcId="{E2F010B2-9404-4D90-9754-CE3DC895FBCC}" destId="{CF08D36C-E2AD-486D-AF6B-774526CF7855}" srcOrd="0" destOrd="7" presId="urn:microsoft.com/office/officeart/2005/8/layout/vList5"/>
    <dgm:cxn modelId="{50BD1BC0-3958-4613-A689-A39685C6ABC7}" srcId="{7B17F91F-5459-452C-B2C3-3EB18A6253D4}" destId="{38EB4565-F4C2-4B53-A920-DC5EE0D4A119}" srcOrd="2" destOrd="0" parTransId="{7FADD233-E48C-4190-8E5B-BC100D4B93BD}" sibTransId="{A0DCDB47-3BDF-4F0E-9F53-2B32A6C328CE}"/>
    <dgm:cxn modelId="{6A8CDE2D-3ACC-43FB-8895-989521D8FCEF}" srcId="{7B17F91F-5459-452C-B2C3-3EB18A6253D4}" destId="{B56B6DD4-BF36-434B-8288-D6BC238343DE}" srcOrd="0" destOrd="0" parTransId="{80211BCB-187A-40A9-B74B-711F444A7774}" sibTransId="{03D75B20-5FA2-4E98-9141-4C70D30499D2}"/>
    <dgm:cxn modelId="{015154EF-D095-4CA4-9669-83D7E3982821}" type="presOf" srcId="{FB27DC07-B475-42F9-9ACE-8E7CC56FFA62}" destId="{CF08D36C-E2AD-486D-AF6B-774526CF7855}" srcOrd="0" destOrd="1" presId="urn:microsoft.com/office/officeart/2005/8/layout/vList5"/>
    <dgm:cxn modelId="{5C057053-2382-4986-9D3C-8A3B660F15D6}" type="presOf" srcId="{7B17F91F-5459-452C-B2C3-3EB18A6253D4}" destId="{A1AB60D8-0637-43C9-BF63-E1F1E6A8CA0D}" srcOrd="0" destOrd="0" presId="urn:microsoft.com/office/officeart/2005/8/layout/vList5"/>
    <dgm:cxn modelId="{61850BC1-966C-475A-9D28-E41A39AAD759}" type="presOf" srcId="{C2AC3397-74ED-45D6-BAEC-8B2194FF0369}" destId="{CF08D36C-E2AD-486D-AF6B-774526CF7855}" srcOrd="0" destOrd="3" presId="urn:microsoft.com/office/officeart/2005/8/layout/vList5"/>
    <dgm:cxn modelId="{0BC9FEB6-E842-44D8-8CF6-85E72F54F032}" srcId="{7B17F91F-5459-452C-B2C3-3EB18A6253D4}" destId="{BB11FDF7-9743-4B56-B231-F4754ED00E9D}" srcOrd="5" destOrd="0" parTransId="{D3E4550D-29F7-4D5A-A8A5-5BE27885F33F}" sibTransId="{DDE39B52-0325-49D8-9F99-26A7E13C3F94}"/>
    <dgm:cxn modelId="{9D146354-B397-4899-9A6D-8416C1CCC050}" type="presOf" srcId="{05858B72-A2D6-415C-80D7-6F422D07216B}" destId="{CF08D36C-E2AD-486D-AF6B-774526CF7855}" srcOrd="0" destOrd="4" presId="urn:microsoft.com/office/officeart/2005/8/layout/vList5"/>
    <dgm:cxn modelId="{C5FBB76A-F82C-4B45-873E-0287A127F29B}" srcId="{7B17F91F-5459-452C-B2C3-3EB18A6253D4}" destId="{05858B72-A2D6-415C-80D7-6F422D07216B}" srcOrd="4" destOrd="0" parTransId="{63DF87E7-9F08-49A8-8BCC-4D8F1C984446}" sibTransId="{986C32C2-62F2-469F-BC8F-1B1F31412E44}"/>
    <dgm:cxn modelId="{285A37A4-85A7-4EEA-9348-76AB04223D8C}" srcId="{7B17F91F-5459-452C-B2C3-3EB18A6253D4}" destId="{0DBE6BCB-846E-45CB-BEF6-A41D34A25A39}" srcOrd="6" destOrd="0" parTransId="{A0625CFF-659C-486D-91CC-B195F4F61E56}" sibTransId="{587634E8-D91B-4438-A966-F4C7245F9B56}"/>
    <dgm:cxn modelId="{235FAA30-39FB-4341-9013-B25B44C724EE}" type="presOf" srcId="{0DBE6BCB-846E-45CB-BEF6-A41D34A25A39}" destId="{CF08D36C-E2AD-486D-AF6B-774526CF7855}" srcOrd="0" destOrd="6" presId="urn:microsoft.com/office/officeart/2005/8/layout/vList5"/>
    <dgm:cxn modelId="{C60D84D7-5F77-4C24-ACE5-9843AE13A874}" type="presOf" srcId="{82134EE7-6FB8-4E89-BD68-CF8BA74804E6}" destId="{BECE9B94-CBC8-4227-A1FB-BCE6A4FE4C37}" srcOrd="0" destOrd="0" presId="urn:microsoft.com/office/officeart/2005/8/layout/vList5"/>
    <dgm:cxn modelId="{DE1EF488-6B5D-4910-BD94-668764BC8820}" type="presOf" srcId="{B56B6DD4-BF36-434B-8288-D6BC238343DE}" destId="{CF08D36C-E2AD-486D-AF6B-774526CF7855}" srcOrd="0" destOrd="0" presId="urn:microsoft.com/office/officeart/2005/8/layout/vList5"/>
    <dgm:cxn modelId="{996A4A81-16CA-44A4-8574-0B587688ADFF}" type="presOf" srcId="{38EB4565-F4C2-4B53-A920-DC5EE0D4A119}" destId="{CF08D36C-E2AD-486D-AF6B-774526CF7855}" srcOrd="0" destOrd="2" presId="urn:microsoft.com/office/officeart/2005/8/layout/vList5"/>
    <dgm:cxn modelId="{1D2AEE81-47AC-41A4-99CC-25CC4E084B4E}" srcId="{82134EE7-6FB8-4E89-BD68-CF8BA74804E6}" destId="{7B17F91F-5459-452C-B2C3-3EB18A6253D4}" srcOrd="0" destOrd="0" parTransId="{67BDBC2F-A281-46E4-BC58-7C0336CF114F}" sibTransId="{5E6BC13E-048F-4757-BF69-9E6B0C17290A}"/>
    <dgm:cxn modelId="{89EAEDBA-07C3-4CA6-8F49-B1DA00B8FEFA}" srcId="{7B17F91F-5459-452C-B2C3-3EB18A6253D4}" destId="{FB27DC07-B475-42F9-9ACE-8E7CC56FFA62}" srcOrd="1" destOrd="0" parTransId="{0FCB1FED-F839-4988-B617-1FA7D55000CD}" sibTransId="{546273EC-18D1-410C-9C83-28B1AFC91130}"/>
    <dgm:cxn modelId="{95417FC9-0F72-4A45-9723-E7683877E319}" srcId="{7B17F91F-5459-452C-B2C3-3EB18A6253D4}" destId="{C2AC3397-74ED-45D6-BAEC-8B2194FF0369}" srcOrd="3" destOrd="0" parTransId="{8E824F94-A658-4606-B1C5-5CE80E9039B3}" sibTransId="{610DE51E-F62E-4BF1-A5A2-9A68DAD6016C}"/>
    <dgm:cxn modelId="{1F0E47FE-6084-4B54-AA68-CCB166C265B8}" srcId="{7B17F91F-5459-452C-B2C3-3EB18A6253D4}" destId="{E2F010B2-9404-4D90-9754-CE3DC895FBCC}" srcOrd="7" destOrd="0" parTransId="{CDED5CF1-FA11-469C-B2CF-EFB861E2404D}" sibTransId="{B81449C3-D095-418E-8707-3B6FC1747CDF}"/>
    <dgm:cxn modelId="{13F10C79-3545-4FB7-B390-60B7ABEA8C49}" type="presOf" srcId="{BB11FDF7-9743-4B56-B231-F4754ED00E9D}" destId="{CF08D36C-E2AD-486D-AF6B-774526CF7855}" srcOrd="0" destOrd="5" presId="urn:microsoft.com/office/officeart/2005/8/layout/vList5"/>
    <dgm:cxn modelId="{AEA35F83-9B3B-4F69-930C-5B2C59AD8F57}" type="presParOf" srcId="{BECE9B94-CBC8-4227-A1FB-BCE6A4FE4C37}" destId="{1E7FB92A-FF29-4E69-902D-F23B77F0E41A}" srcOrd="0" destOrd="0" presId="urn:microsoft.com/office/officeart/2005/8/layout/vList5"/>
    <dgm:cxn modelId="{F2728AF7-22CC-48B3-97C3-BF7C5B0EACAE}" type="presParOf" srcId="{1E7FB92A-FF29-4E69-902D-F23B77F0E41A}" destId="{A1AB60D8-0637-43C9-BF63-E1F1E6A8CA0D}" srcOrd="0" destOrd="0" presId="urn:microsoft.com/office/officeart/2005/8/layout/vList5"/>
    <dgm:cxn modelId="{DA050CAA-C687-4D1B-BE7B-DE4CDCD3C8E1}" type="presParOf" srcId="{1E7FB92A-FF29-4E69-902D-F23B77F0E41A}" destId="{CF08D36C-E2AD-486D-AF6B-774526CF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11B7B-46AB-43E8-AAA7-13C0A9F9D34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37B07CF-D0C2-4D08-9A41-B27FB0580CD9}">
      <dgm:prSet/>
      <dgm:spPr/>
      <dgm:t>
        <a:bodyPr/>
        <a:lstStyle/>
        <a:p>
          <a:pPr rtl="0"/>
          <a:r>
            <a:rPr lang="pt-BR" dirty="0" err="1" smtClean="0">
              <a:latin typeface="Calibri" panose="020F0502020204030204" pitchFamily="34" charset="0"/>
            </a:rPr>
            <a:t>Moving</a:t>
          </a:r>
          <a:r>
            <a:rPr lang="pt-BR" dirty="0" smtClean="0">
              <a:latin typeface="Calibri" panose="020F0502020204030204" pitchFamily="34" charset="0"/>
            </a:rPr>
            <a:t>: 31 de julho de 2015</a:t>
          </a:r>
          <a:endParaRPr lang="pt-BR" dirty="0">
            <a:latin typeface="Calibri" panose="020F0502020204030204" pitchFamily="34" charset="0"/>
          </a:endParaRPr>
        </a:p>
      </dgm:t>
    </dgm:pt>
    <dgm:pt modelId="{BDF7938A-F40E-42B5-BFF7-E9D330FA7E51}" type="parTrans" cxnId="{5345A5DD-3CE2-4454-AC0F-E6E0FA345A84}">
      <dgm:prSet/>
      <dgm:spPr/>
      <dgm:t>
        <a:bodyPr/>
        <a:lstStyle/>
        <a:p>
          <a:endParaRPr lang="pt-BR"/>
        </a:p>
      </dgm:t>
    </dgm:pt>
    <dgm:pt modelId="{875DEC58-B598-40A8-B817-E038D3032CFA}" type="sibTrans" cxnId="{5345A5DD-3CE2-4454-AC0F-E6E0FA345A84}">
      <dgm:prSet/>
      <dgm:spPr/>
      <dgm:t>
        <a:bodyPr/>
        <a:lstStyle/>
        <a:p>
          <a:endParaRPr lang="pt-BR"/>
        </a:p>
      </dgm:t>
    </dgm:pt>
    <dgm:pt modelId="{FA5624F0-C2BB-4CD4-84C4-58F98BF7E598}">
      <dgm:prSet/>
      <dgm:spPr/>
      <dgm:t>
        <a:bodyPr/>
        <a:lstStyle/>
        <a:p>
          <a:pPr rtl="0"/>
          <a:r>
            <a:rPr lang="pt-BR" dirty="0" err="1" smtClean="0">
              <a:latin typeface="Calibri" panose="020F0502020204030204" pitchFamily="34" charset="0"/>
            </a:rPr>
            <a:t>Start-up</a:t>
          </a:r>
          <a:r>
            <a:rPr lang="pt-BR" dirty="0" smtClean="0">
              <a:latin typeface="Calibri" panose="020F0502020204030204" pitchFamily="34" charset="0"/>
            </a:rPr>
            <a:t>, testes e treinamento: 28 de agosto de 2015</a:t>
          </a:r>
          <a:endParaRPr lang="pt-BR" dirty="0">
            <a:latin typeface="Calibri" panose="020F0502020204030204" pitchFamily="34" charset="0"/>
          </a:endParaRPr>
        </a:p>
      </dgm:t>
    </dgm:pt>
    <dgm:pt modelId="{386DB31E-4482-4EE6-94DA-12797A38CE98}" type="parTrans" cxnId="{D3C14294-1288-4471-9D36-914069663380}">
      <dgm:prSet/>
      <dgm:spPr/>
      <dgm:t>
        <a:bodyPr/>
        <a:lstStyle/>
        <a:p>
          <a:endParaRPr lang="pt-BR"/>
        </a:p>
      </dgm:t>
    </dgm:pt>
    <dgm:pt modelId="{1919D095-458A-4D9B-BBBC-0D2DD078A920}" type="sibTrans" cxnId="{D3C14294-1288-4471-9D36-914069663380}">
      <dgm:prSet/>
      <dgm:spPr/>
      <dgm:t>
        <a:bodyPr/>
        <a:lstStyle/>
        <a:p>
          <a:endParaRPr lang="pt-BR"/>
        </a:p>
      </dgm:t>
    </dgm:pt>
    <dgm:pt modelId="{93CAC181-D714-43D9-B433-C0795396A9E0}" type="pres">
      <dgm:prSet presAssocID="{7D911B7B-46AB-43E8-AAA7-13C0A9F9D3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A7C982-94DD-436F-BC70-AB9BFD6C8F00}" type="pres">
      <dgm:prSet presAssocID="{7D911B7B-46AB-43E8-AAA7-13C0A9F9D340}" presName="arrow" presStyleLbl="bgShp" presStyleIdx="0" presStyleCnt="1"/>
      <dgm:spPr/>
    </dgm:pt>
    <dgm:pt modelId="{EECE0671-B37D-49BF-A803-05FF5E8C4FC3}" type="pres">
      <dgm:prSet presAssocID="{7D911B7B-46AB-43E8-AAA7-13C0A9F9D340}" presName="points" presStyleCnt="0"/>
      <dgm:spPr/>
    </dgm:pt>
    <dgm:pt modelId="{BAADFA8C-C54F-4589-9A3B-A6CCC5A32315}" type="pres">
      <dgm:prSet presAssocID="{F37B07CF-D0C2-4D08-9A41-B27FB0580CD9}" presName="compositeA" presStyleCnt="0"/>
      <dgm:spPr/>
    </dgm:pt>
    <dgm:pt modelId="{41F1669F-014A-4C4B-926E-2990E3EAE84E}" type="pres">
      <dgm:prSet presAssocID="{F37B07CF-D0C2-4D08-9A41-B27FB0580CD9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154CEC-9C63-4981-B08A-86364C621664}" type="pres">
      <dgm:prSet presAssocID="{F37B07CF-D0C2-4D08-9A41-B27FB0580CD9}" presName="circleA" presStyleLbl="node1" presStyleIdx="0" presStyleCnt="2"/>
      <dgm:spPr/>
    </dgm:pt>
    <dgm:pt modelId="{4AE918AD-DB41-4410-A74E-8601E1115BED}" type="pres">
      <dgm:prSet presAssocID="{F37B07CF-D0C2-4D08-9A41-B27FB0580CD9}" presName="spaceA" presStyleCnt="0"/>
      <dgm:spPr/>
    </dgm:pt>
    <dgm:pt modelId="{A7ECC1B7-6FC3-4C00-BE0C-D6CEBD630C82}" type="pres">
      <dgm:prSet presAssocID="{875DEC58-B598-40A8-B817-E038D3032CFA}" presName="space" presStyleCnt="0"/>
      <dgm:spPr/>
    </dgm:pt>
    <dgm:pt modelId="{F5FF1470-8A8B-41D8-89AF-C9CA77CE0453}" type="pres">
      <dgm:prSet presAssocID="{FA5624F0-C2BB-4CD4-84C4-58F98BF7E598}" presName="compositeB" presStyleCnt="0"/>
      <dgm:spPr/>
    </dgm:pt>
    <dgm:pt modelId="{391DB020-8F62-4066-8D65-4952BB881DCA}" type="pres">
      <dgm:prSet presAssocID="{FA5624F0-C2BB-4CD4-84C4-58F98BF7E598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86BC1-6608-4464-A584-D0A63655CEFA}" type="pres">
      <dgm:prSet presAssocID="{FA5624F0-C2BB-4CD4-84C4-58F98BF7E598}" presName="circleB" presStyleLbl="node1" presStyleIdx="1" presStyleCnt="2"/>
      <dgm:spPr/>
    </dgm:pt>
    <dgm:pt modelId="{78684F32-6EC1-46EA-BFC0-01CF6B3B51D3}" type="pres">
      <dgm:prSet presAssocID="{FA5624F0-C2BB-4CD4-84C4-58F98BF7E598}" presName="spaceB" presStyleCnt="0"/>
      <dgm:spPr/>
    </dgm:pt>
  </dgm:ptLst>
  <dgm:cxnLst>
    <dgm:cxn modelId="{D3C14294-1288-4471-9D36-914069663380}" srcId="{7D911B7B-46AB-43E8-AAA7-13C0A9F9D340}" destId="{FA5624F0-C2BB-4CD4-84C4-58F98BF7E598}" srcOrd="1" destOrd="0" parTransId="{386DB31E-4482-4EE6-94DA-12797A38CE98}" sibTransId="{1919D095-458A-4D9B-BBBC-0D2DD078A920}"/>
    <dgm:cxn modelId="{3490D813-1080-4B43-914D-70CA8B4E81BC}" type="presOf" srcId="{F37B07CF-D0C2-4D08-9A41-B27FB0580CD9}" destId="{41F1669F-014A-4C4B-926E-2990E3EAE84E}" srcOrd="0" destOrd="0" presId="urn:microsoft.com/office/officeart/2005/8/layout/hProcess11"/>
    <dgm:cxn modelId="{5345A5DD-3CE2-4454-AC0F-E6E0FA345A84}" srcId="{7D911B7B-46AB-43E8-AAA7-13C0A9F9D340}" destId="{F37B07CF-D0C2-4D08-9A41-B27FB0580CD9}" srcOrd="0" destOrd="0" parTransId="{BDF7938A-F40E-42B5-BFF7-E9D330FA7E51}" sibTransId="{875DEC58-B598-40A8-B817-E038D3032CFA}"/>
    <dgm:cxn modelId="{54B198F5-EBE3-43DD-963F-1CB32B799F7D}" type="presOf" srcId="{FA5624F0-C2BB-4CD4-84C4-58F98BF7E598}" destId="{391DB020-8F62-4066-8D65-4952BB881DCA}" srcOrd="0" destOrd="0" presId="urn:microsoft.com/office/officeart/2005/8/layout/hProcess11"/>
    <dgm:cxn modelId="{FDE1A97F-B7FA-479F-B58B-2040AB2879CE}" type="presOf" srcId="{7D911B7B-46AB-43E8-AAA7-13C0A9F9D340}" destId="{93CAC181-D714-43D9-B433-C0795396A9E0}" srcOrd="0" destOrd="0" presId="urn:microsoft.com/office/officeart/2005/8/layout/hProcess11"/>
    <dgm:cxn modelId="{D4123B39-8C06-4D33-89FE-8389258100E7}" type="presParOf" srcId="{93CAC181-D714-43D9-B433-C0795396A9E0}" destId="{99A7C982-94DD-436F-BC70-AB9BFD6C8F00}" srcOrd="0" destOrd="0" presId="urn:microsoft.com/office/officeart/2005/8/layout/hProcess11"/>
    <dgm:cxn modelId="{432ED1FE-C73A-47F9-B8A3-F6BEEF99E1A8}" type="presParOf" srcId="{93CAC181-D714-43D9-B433-C0795396A9E0}" destId="{EECE0671-B37D-49BF-A803-05FF5E8C4FC3}" srcOrd="1" destOrd="0" presId="urn:microsoft.com/office/officeart/2005/8/layout/hProcess11"/>
    <dgm:cxn modelId="{9F903D13-9E66-445B-BCD7-45B1B6C73566}" type="presParOf" srcId="{EECE0671-B37D-49BF-A803-05FF5E8C4FC3}" destId="{BAADFA8C-C54F-4589-9A3B-A6CCC5A32315}" srcOrd="0" destOrd="0" presId="urn:microsoft.com/office/officeart/2005/8/layout/hProcess11"/>
    <dgm:cxn modelId="{88332804-C3BF-4647-BF35-A392FB269A81}" type="presParOf" srcId="{BAADFA8C-C54F-4589-9A3B-A6CCC5A32315}" destId="{41F1669F-014A-4C4B-926E-2990E3EAE84E}" srcOrd="0" destOrd="0" presId="urn:microsoft.com/office/officeart/2005/8/layout/hProcess11"/>
    <dgm:cxn modelId="{BAA98C1E-29E6-4DE3-ACA1-392E53C6C9D6}" type="presParOf" srcId="{BAADFA8C-C54F-4589-9A3B-A6CCC5A32315}" destId="{52154CEC-9C63-4981-B08A-86364C621664}" srcOrd="1" destOrd="0" presId="urn:microsoft.com/office/officeart/2005/8/layout/hProcess11"/>
    <dgm:cxn modelId="{64DF0F3A-9940-4AA6-9E93-466058EB90E2}" type="presParOf" srcId="{BAADFA8C-C54F-4589-9A3B-A6CCC5A32315}" destId="{4AE918AD-DB41-4410-A74E-8601E1115BED}" srcOrd="2" destOrd="0" presId="urn:microsoft.com/office/officeart/2005/8/layout/hProcess11"/>
    <dgm:cxn modelId="{F1292823-DD29-4CA6-BC16-51C5774A3AC8}" type="presParOf" srcId="{EECE0671-B37D-49BF-A803-05FF5E8C4FC3}" destId="{A7ECC1B7-6FC3-4C00-BE0C-D6CEBD630C82}" srcOrd="1" destOrd="0" presId="urn:microsoft.com/office/officeart/2005/8/layout/hProcess11"/>
    <dgm:cxn modelId="{2838EDD7-04F7-4C98-BFBD-698E9BA28C57}" type="presParOf" srcId="{EECE0671-B37D-49BF-A803-05FF5E8C4FC3}" destId="{F5FF1470-8A8B-41D8-89AF-C9CA77CE0453}" srcOrd="2" destOrd="0" presId="urn:microsoft.com/office/officeart/2005/8/layout/hProcess11"/>
    <dgm:cxn modelId="{E4FF908E-FA71-4107-BA53-DF31175E242E}" type="presParOf" srcId="{F5FF1470-8A8B-41D8-89AF-C9CA77CE0453}" destId="{391DB020-8F62-4066-8D65-4952BB881DCA}" srcOrd="0" destOrd="0" presId="urn:microsoft.com/office/officeart/2005/8/layout/hProcess11"/>
    <dgm:cxn modelId="{2DEB795A-A617-4A31-B3FE-EFAD586518BA}" type="presParOf" srcId="{F5FF1470-8A8B-41D8-89AF-C9CA77CE0453}" destId="{B5E86BC1-6608-4464-A584-D0A63655CEFA}" srcOrd="1" destOrd="0" presId="urn:microsoft.com/office/officeart/2005/8/layout/hProcess11"/>
    <dgm:cxn modelId="{3A32F80C-D0AD-45A2-8ACF-B854972AF57F}" type="presParOf" srcId="{F5FF1470-8A8B-41D8-89AF-C9CA77CE0453}" destId="{78684F32-6EC1-46EA-BFC0-01CF6B3B51D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8D36C-E2AD-486D-AF6B-774526CF7855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Cabeamento lógico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Instalação elétrica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Climatização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Sistemas de segurança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Sala de UPS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Geradores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Sistema supervisório</a:t>
          </a:r>
          <a:endParaRPr lang="pt-BR" sz="2400" kern="120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>
              <a:latin typeface="Calibri" panose="020F0502020204030204" pitchFamily="34" charset="0"/>
            </a:rPr>
            <a:t>Moving</a:t>
          </a:r>
          <a:endParaRPr lang="pt-BR" sz="2400" kern="1200">
            <a:latin typeface="Calibri" panose="020F0502020204030204" pitchFamily="34" charset="0"/>
          </a:endParaRPr>
        </a:p>
      </dsp:txBody>
      <dsp:txXfrm rot="-5400000">
        <a:off x="2962656" y="629347"/>
        <a:ext cx="5090193" cy="3267268"/>
      </dsp:txXfrm>
    </dsp:sp>
    <dsp:sp modelId="{A1AB60D8-0637-43C9-BF63-E1F1E6A8CA0D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smtClean="0">
              <a:latin typeface="Calibri" panose="020F0502020204030204" pitchFamily="34" charset="0"/>
            </a:rPr>
            <a:t>Montagem da sala</a:t>
          </a:r>
          <a:endParaRPr lang="pt-BR" sz="4100" kern="1200">
            <a:latin typeface="Calibri" panose="020F0502020204030204" pitchFamily="34" charset="0"/>
          </a:endParaRPr>
        </a:p>
      </dsp:txBody>
      <dsp:txXfrm>
        <a:off x="144625" y="144625"/>
        <a:ext cx="2673406" cy="4236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C982-94DD-436F-BC70-AB9BFD6C8F00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1669F-014A-4C4B-926E-2990E3EAE84E}">
      <dsp:nvSpPr>
        <dsp:cNvPr id="0" name=""/>
        <dsp:cNvSpPr/>
      </dsp:nvSpPr>
      <dsp:spPr>
        <a:xfrm>
          <a:off x="90" y="0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 smtClean="0">
              <a:latin typeface="Calibri" panose="020F0502020204030204" pitchFamily="34" charset="0"/>
            </a:rPr>
            <a:t>Moving</a:t>
          </a:r>
          <a:r>
            <a:rPr lang="pt-BR" sz="3200" kern="1200" dirty="0" smtClean="0">
              <a:latin typeface="Calibri" panose="020F0502020204030204" pitchFamily="34" charset="0"/>
            </a:rPr>
            <a:t>: 31 de julho de 2015</a:t>
          </a:r>
          <a:endParaRPr lang="pt-BR" sz="3200" kern="1200" dirty="0">
            <a:latin typeface="Calibri" panose="020F0502020204030204" pitchFamily="34" charset="0"/>
          </a:endParaRPr>
        </a:p>
      </dsp:txBody>
      <dsp:txXfrm>
        <a:off x="90" y="0"/>
        <a:ext cx="3612906" cy="1810385"/>
      </dsp:txXfrm>
    </dsp:sp>
    <dsp:sp modelId="{52154CEC-9C63-4981-B08A-86364C621664}">
      <dsp:nvSpPr>
        <dsp:cNvPr id="0" name=""/>
        <dsp:cNvSpPr/>
      </dsp:nvSpPr>
      <dsp:spPr>
        <a:xfrm>
          <a:off x="1580245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DB020-8F62-4066-8D65-4952BB881DCA}">
      <dsp:nvSpPr>
        <dsp:cNvPr id="0" name=""/>
        <dsp:cNvSpPr/>
      </dsp:nvSpPr>
      <dsp:spPr>
        <a:xfrm>
          <a:off x="3793642" y="2715577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 smtClean="0">
              <a:latin typeface="Calibri" panose="020F0502020204030204" pitchFamily="34" charset="0"/>
            </a:rPr>
            <a:t>Start-up</a:t>
          </a:r>
          <a:r>
            <a:rPr lang="pt-BR" sz="3200" kern="1200" dirty="0" smtClean="0">
              <a:latin typeface="Calibri" panose="020F0502020204030204" pitchFamily="34" charset="0"/>
            </a:rPr>
            <a:t>, testes e treinamento: 28 de agosto de 2015</a:t>
          </a:r>
          <a:endParaRPr lang="pt-BR" sz="3200" kern="1200" dirty="0">
            <a:latin typeface="Calibri" panose="020F0502020204030204" pitchFamily="34" charset="0"/>
          </a:endParaRPr>
        </a:p>
      </dsp:txBody>
      <dsp:txXfrm>
        <a:off x="3793642" y="2715577"/>
        <a:ext cx="3612906" cy="1810385"/>
      </dsp:txXfrm>
    </dsp:sp>
    <dsp:sp modelId="{B5E86BC1-6608-4464-A584-D0A63655CEFA}">
      <dsp:nvSpPr>
        <dsp:cNvPr id="0" name=""/>
        <dsp:cNvSpPr/>
      </dsp:nvSpPr>
      <dsp:spPr>
        <a:xfrm>
          <a:off x="5373797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D947-C6AE-4E34-BACB-82ED4D4CD6B9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02DA-2397-4D54-9527-6CCDACC8A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2384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268D6-7FD8-4042-B771-16E8E7EB86D7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739C-09AC-491C-90DC-B89D39E88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48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Certificação é o processo utilizado no mundo inteiro para avaliar a qualidade e eficácia de um produto.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3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Objetivo é garantir a disponibilidade de equipamentos</a:t>
            </a:r>
            <a:r>
              <a:rPr lang="pt-BR" baseline="0" dirty="0" smtClean="0"/>
              <a:t>, garantindo a continuidade do negocio.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65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Possibilita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transparencia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prestação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serviços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118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200" dirty="0" smtClean="0"/>
              <a:t>O Data</a:t>
            </a:r>
            <a:r>
              <a:rPr lang="pt-BR" sz="1200" baseline="0" dirty="0" smtClean="0"/>
              <a:t> Center Unificado </a:t>
            </a:r>
            <a:r>
              <a:rPr lang="pt-BR" sz="1200" dirty="0" smtClean="0"/>
              <a:t>é uma plataforma que muda a economia do data center por redes de unificação, de computação, armazenamento e gerenciamento em uma arquitetura baseada em uma</a:t>
            </a:r>
            <a:r>
              <a:rPr lang="pt-BR" sz="1200" baseline="0" dirty="0" smtClean="0"/>
              <a:t> camada</a:t>
            </a:r>
            <a:r>
              <a:rPr lang="pt-BR" sz="1200" dirty="0" smtClean="0"/>
              <a:t> comum concebido para proporcionar a agilidade dos negócios, simplicidade na TI e flexibilidade financeira. Ao contrário de outras soluções, que continuam a construir camadas de software de gestão para costurar uma infraestrutura legada, esta plataforma é projetada especificamente para permitir o provisionamento sob demanda de pools compartilhados de recursos de infraestrutura em ambientes físicos e virtuais. Essa abordagem ajuda a passagem de legado de TI para TI  como serviço, que é um modelo muito mais simples e mais eficiente para operações de data center</a:t>
            </a:r>
            <a:endParaRPr lang="pt-BR" sz="1300" dirty="0" smtClean="0"/>
          </a:p>
          <a:p>
            <a:pPr eaLnBrk="1" hangingPunct="1"/>
            <a:r>
              <a:rPr lang="pt-BR" sz="1300" dirty="0" smtClean="0"/>
              <a:t>O Data</a:t>
            </a:r>
            <a:r>
              <a:rPr lang="pt-BR" sz="1300" baseline="0" dirty="0" smtClean="0"/>
              <a:t> Center unificado é composto de três componentes</a:t>
            </a:r>
            <a:r>
              <a:rPr lang="pt-BR" sz="1300" dirty="0" smtClean="0"/>
              <a:t>:</a:t>
            </a:r>
          </a:p>
          <a:p>
            <a:pPr eaLnBrk="1" hangingPunct="1"/>
            <a:r>
              <a:rPr lang="pt-BR" sz="1200" dirty="0" smtClean="0"/>
              <a:t>Estrutura</a:t>
            </a:r>
            <a:r>
              <a:rPr lang="pt-BR" sz="1200" baseline="0" dirty="0" smtClean="0"/>
              <a:t> unificada </a:t>
            </a:r>
            <a:r>
              <a:rPr lang="pt-BR" sz="1200" dirty="0" smtClean="0"/>
              <a:t>descreve nossa arquitetura de comutação para a LAN, SAN e Redes Convergentes habilitadas para serviços. Com um sistema estável e recursos otimizados para virtualização, os clientes podem implementar uma infraestrutura inteligente, escalável e altamente disponível.</a:t>
            </a:r>
          </a:p>
          <a:p>
            <a:pPr eaLnBrk="1" hangingPunct="1"/>
            <a:endParaRPr lang="pt-BR" sz="1300" dirty="0" smtClean="0"/>
          </a:p>
          <a:p>
            <a:pPr eaLnBrk="1" hangingPunct="1"/>
            <a:r>
              <a:rPr lang="pt-BR" sz="1200" dirty="0" smtClean="0"/>
              <a:t>Computação Unificada descreve nossa arquitetura baseados em camada. Com a criação de uma plataforma em rede, altamente programáveis ​​otimizado para virtualização e </a:t>
            </a:r>
            <a:r>
              <a:rPr lang="pt-BR" sz="1200" dirty="0" err="1" smtClean="0"/>
              <a:t>cloud</a:t>
            </a:r>
            <a:r>
              <a:rPr lang="pt-BR" sz="1200" dirty="0" smtClean="0"/>
              <a:t>, os clientes têm uma plataforma de computação que pode ser implantado rapidamente e facilmente mantida enquanto é capaz de proporcionar comutação, políticas e serviços para a máquina virtual.</a:t>
            </a:r>
            <a:r>
              <a:rPr lang="pt-BR" sz="1300" dirty="0" smtClean="0"/>
              <a:t> </a:t>
            </a:r>
          </a:p>
          <a:p>
            <a:pPr eaLnBrk="1" hangingPunct="1"/>
            <a:r>
              <a:rPr lang="pt-BR" sz="1200" dirty="0" smtClean="0"/>
              <a:t>Gerenciamento Unificado reúne automação inteligente para </a:t>
            </a:r>
            <a:r>
              <a:rPr lang="pt-BR" sz="1200" dirty="0" err="1" smtClean="0"/>
              <a:t>cloud</a:t>
            </a:r>
            <a:r>
              <a:rPr lang="pt-BR" sz="1200" dirty="0" smtClean="0"/>
              <a:t>, que fornece uma capacidade de portal self-</a:t>
            </a:r>
            <a:r>
              <a:rPr lang="pt-BR" sz="1200" dirty="0" err="1" smtClean="0"/>
              <a:t>service</a:t>
            </a:r>
            <a:r>
              <a:rPr lang="pt-BR" sz="1200" dirty="0" smtClean="0"/>
              <a:t>, catálogo de serviços, gestão e orquestração, juntamente com o Gerente de Serviços de rede para fornecimento de rede automatizada.</a:t>
            </a:r>
          </a:p>
          <a:p>
            <a:pPr eaLnBrk="1" hangingPunct="1"/>
            <a:r>
              <a:rPr lang="pt-BR" sz="1300" dirty="0" smtClean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85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1C1E-AE19-4879-9D33-53AD9BFF598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83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1C1E-AE19-4879-9D33-53AD9BFF5981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00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57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0750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535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70915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23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52002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52002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19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7760"/>
            <a:ext cx="8229600" cy="721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860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688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7760"/>
            <a:ext cx="8229600" cy="721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18722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0"/>
          </p:nvPr>
        </p:nvSpPr>
        <p:spPr>
          <a:xfrm>
            <a:off x="467544" y="4221088"/>
            <a:ext cx="8229600" cy="187220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6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6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01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211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7760"/>
            <a:ext cx="8229600" cy="721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16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547760"/>
            <a:ext cx="8229600" cy="721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57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547760"/>
            <a:ext cx="8229600" cy="721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6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55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223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67223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83428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6607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 userDrawn="1"/>
        </p:nvSpPr>
        <p:spPr>
          <a:xfrm>
            <a:off x="2924248" y="77196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0" u="none" dirty="0" smtClean="0">
                <a:solidFill>
                  <a:srgbClr val="8E8E8E"/>
                </a:solidFill>
                <a:latin typeface="Arial" pitchFamily="34" charset="0"/>
                <a:cs typeface="Arial" pitchFamily="34" charset="0"/>
              </a:rPr>
              <a:t>Vice-Presidência de Gestão e Desenvolvimento Institucional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u="none" dirty="0" smtClean="0">
                <a:solidFill>
                  <a:srgbClr val="8E8E8E"/>
                </a:solidFill>
                <a:latin typeface="Arial" pitchFamily="34" charset="0"/>
                <a:cs typeface="Arial" pitchFamily="34" charset="0"/>
              </a:rPr>
              <a:t>Coordenação</a:t>
            </a:r>
            <a:r>
              <a:rPr lang="pt-BR" sz="900" b="0" u="none" baseline="0" dirty="0" smtClean="0">
                <a:solidFill>
                  <a:srgbClr val="8E8E8E"/>
                </a:solidFill>
                <a:latin typeface="Arial" pitchFamily="34" charset="0"/>
                <a:cs typeface="Arial" pitchFamily="34" charset="0"/>
              </a:rPr>
              <a:t> de Gestão de Tecnologia da Informação</a:t>
            </a:r>
            <a:endParaRPr lang="pt-BR" sz="900" b="0" u="none" dirty="0" smtClean="0">
              <a:solidFill>
                <a:srgbClr val="8E8E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9" y="6683772"/>
            <a:ext cx="91440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13.jpe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13.jpe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11" Type="http://schemas.openxmlformats.org/officeDocument/2006/relationships/image" Target="../media/image97.png"/><Relationship Id="rId5" Type="http://schemas.openxmlformats.org/officeDocument/2006/relationships/image" Target="../media/image91.jpe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73596"/>
            <a:ext cx="9144000" cy="6958980"/>
            <a:chOff x="0" y="0"/>
            <a:chExt cx="9144000" cy="6859588"/>
          </a:xfrm>
        </p:grpSpPr>
        <p:pic>
          <p:nvPicPr>
            <p:cNvPr id="2058" name="Picture 10" descr="Z:\~TRABALHOS FIOCRUZ\Power Points\PPT - template Presidência\v2\template VPGDI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654641" y="1517050"/>
              <a:ext cx="4404988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u="none" dirty="0" smtClean="0">
                  <a:solidFill>
                    <a:srgbClr val="EEB500"/>
                  </a:solidFill>
                  <a:latin typeface="Calibri" pitchFamily="34" charset="0"/>
                  <a:cs typeface="Calibri" pitchFamily="34" charset="0"/>
                </a:rPr>
                <a:t>Coordenação de Gestão de Tecnologia da Informação</a:t>
              </a:r>
              <a:endParaRPr lang="pt-BR" sz="1500" b="1" u="none" dirty="0">
                <a:solidFill>
                  <a:srgbClr val="EEB5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724400" y="1844824"/>
            <a:ext cx="3886200" cy="7920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Nuvem Fiocruz</a:t>
            </a:r>
            <a:br>
              <a:rPr lang="pt-BR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Arial" charset="0"/>
              </a:rPr>
            </a:br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24400" y="4267200"/>
            <a:ext cx="38100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600" dirty="0" smtClean="0">
                <a:solidFill>
                  <a:srgbClr val="FF9933"/>
                </a:solidFill>
                <a:latin typeface="Arial" charset="0"/>
              </a:rPr>
              <a:t>Conselho Deliberativo</a:t>
            </a:r>
          </a:p>
          <a:p>
            <a:pPr algn="l"/>
            <a:r>
              <a:rPr lang="pt-BR" sz="1600" dirty="0" smtClean="0">
                <a:solidFill>
                  <a:srgbClr val="FF9933"/>
                </a:solidFill>
                <a:latin typeface="Arial" charset="0"/>
              </a:rPr>
              <a:t> 28/05/2015</a:t>
            </a:r>
            <a:endParaRPr lang="pt-BR" sz="16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54318" y="2612203"/>
            <a:ext cx="419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Dados para Computação em </a:t>
            </a:r>
            <a:r>
              <a:rPr lang="pt-BR" u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(CDCN)</a:t>
            </a:r>
            <a:endParaRPr lang="pt-BR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em 3"/>
          <p:cNvSpPr/>
          <p:nvPr/>
        </p:nvSpPr>
        <p:spPr bwMode="auto">
          <a:xfrm>
            <a:off x="1619672" y="2202991"/>
            <a:ext cx="4125258" cy="2810185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 descr="http://blog.concursovirtual.com.br/wp-content/uploads/2015/01/fiocruz.jpg"/>
          <p:cNvPicPr>
            <a:picLocks noChangeAspect="1" noChangeArrowheads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82" y="1628800"/>
            <a:ext cx="837722" cy="11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13263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Nuvem Pública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Espaço Reservado para Conteúdo 4"/>
          <p:cNvSpPr>
            <a:spLocks noGrp="1"/>
          </p:cNvSpPr>
          <p:nvPr>
            <p:ph idx="1"/>
          </p:nvPr>
        </p:nvSpPr>
        <p:spPr>
          <a:xfrm>
            <a:off x="6640799" y="3015058"/>
            <a:ext cx="2350432" cy="1638078"/>
          </a:xfrm>
          <a:solidFill>
            <a:schemeClr val="bg1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t-BR" dirty="0" smtClean="0"/>
              <a:t>A infraestrutura está disponível por um provedor de serviços</a:t>
            </a:r>
            <a:endParaRPr lang="pt-BR" dirty="0"/>
          </a:p>
        </p:txBody>
      </p:sp>
      <p:sp>
        <p:nvSpPr>
          <p:cNvPr id="10" name="Chave direita 9"/>
          <p:cNvSpPr/>
          <p:nvPr/>
        </p:nvSpPr>
        <p:spPr bwMode="auto">
          <a:xfrm>
            <a:off x="5773054" y="1340768"/>
            <a:ext cx="815170" cy="4978439"/>
          </a:xfrm>
          <a:prstGeom prst="rightBrace">
            <a:avLst/>
          </a:prstGeom>
          <a:solidFill>
            <a:schemeClr val="bg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052" name="Picture 4" descr="http://zapp3.staticworld.net/reviews/graphics/products/uploaded/amazon_cloud_drive_1223946_g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308" y="2856904"/>
            <a:ext cx="2225986" cy="15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em 3"/>
          <p:cNvSpPr/>
          <p:nvPr/>
        </p:nvSpPr>
        <p:spPr bwMode="auto">
          <a:xfrm>
            <a:off x="179512" y="1628800"/>
            <a:ext cx="5522861" cy="4608512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 descr="http://blog.concursovirtual.com.br/wp-content/uploads/2015/01/fiocruz.jpg"/>
          <p:cNvPicPr>
            <a:picLocks noChangeAspect="1" noChangeArrowheads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62571"/>
            <a:ext cx="837722" cy="11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13263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Nuvem Própria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Espaço Reservado para Conteúdo 4"/>
          <p:cNvSpPr>
            <a:spLocks noGrp="1"/>
          </p:cNvSpPr>
          <p:nvPr>
            <p:ph idx="1"/>
          </p:nvPr>
        </p:nvSpPr>
        <p:spPr>
          <a:xfrm>
            <a:off x="6658905" y="2861989"/>
            <a:ext cx="2350432" cy="1926110"/>
          </a:xfrm>
          <a:solidFill>
            <a:schemeClr val="bg1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t-BR" dirty="0" smtClean="0"/>
              <a:t>A infraestrutura está sob o controle total da instituição que usa a nuvem</a:t>
            </a:r>
            <a:endParaRPr lang="pt-BR" dirty="0"/>
          </a:p>
        </p:txBody>
      </p:sp>
      <p:sp>
        <p:nvSpPr>
          <p:cNvPr id="10" name="Chave direita 9"/>
          <p:cNvSpPr/>
          <p:nvPr/>
        </p:nvSpPr>
        <p:spPr bwMode="auto">
          <a:xfrm>
            <a:off x="5773054" y="1340768"/>
            <a:ext cx="815170" cy="4978439"/>
          </a:xfrm>
          <a:prstGeom prst="rightBrace">
            <a:avLst/>
          </a:prstGeom>
          <a:solidFill>
            <a:schemeClr val="bg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074" name="Picture 2" descr="http://www.bahianoticias.com.br/fotos/principal_noticias/171508/IMAGEM_NOTICIA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61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ooreed.com.au/site/DefaultSite/filesystem/images/Gallery/LegoBri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17334"/>
            <a:ext cx="5984316" cy="34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vem 3"/>
          <p:cNvSpPr/>
          <p:nvPr/>
        </p:nvSpPr>
        <p:spPr bwMode="auto">
          <a:xfrm>
            <a:off x="179512" y="1628800"/>
            <a:ext cx="5522861" cy="460851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13263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Nuvem Híbrida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Espaço Reservado para Conteúdo 4"/>
          <p:cNvSpPr>
            <a:spLocks noGrp="1"/>
          </p:cNvSpPr>
          <p:nvPr>
            <p:ph idx="1"/>
          </p:nvPr>
        </p:nvSpPr>
        <p:spPr>
          <a:xfrm>
            <a:off x="6658905" y="3222029"/>
            <a:ext cx="2350432" cy="1215083"/>
          </a:xfrm>
          <a:solidFill>
            <a:schemeClr val="bg1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t-BR" dirty="0" smtClean="0"/>
              <a:t>Composição entre os modelos anteriores</a:t>
            </a:r>
            <a:endParaRPr lang="pt-BR" dirty="0"/>
          </a:p>
        </p:txBody>
      </p:sp>
      <p:sp>
        <p:nvSpPr>
          <p:cNvPr id="10" name="Chave direita 9"/>
          <p:cNvSpPr/>
          <p:nvPr/>
        </p:nvSpPr>
        <p:spPr bwMode="auto">
          <a:xfrm>
            <a:off x="5773054" y="1340768"/>
            <a:ext cx="815170" cy="4978439"/>
          </a:xfrm>
          <a:prstGeom prst="rightBrace">
            <a:avLst/>
          </a:prstGeom>
          <a:solidFill>
            <a:schemeClr val="bg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Sala Cofre</a:t>
            </a:r>
            <a:endParaRPr lang="pt-BR" sz="5400" dirty="0"/>
          </a:p>
        </p:txBody>
      </p:sp>
      <p:pic>
        <p:nvPicPr>
          <p:cNvPr id="2050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Julho/2012 – Instituído o GT Sala Cofre</a:t>
            </a:r>
          </a:p>
          <a:p>
            <a:r>
              <a:rPr lang="pt-BR" dirty="0" smtClean="0"/>
              <a:t>Definição de requisitos técnicos e de segurança em solução de sala cofre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86991"/>
            <a:ext cx="3365187" cy="5022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O que tem sido feito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50912" y="1628800"/>
            <a:ext cx="8229600" cy="43204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Locais existentes apresentam severas restrições quanto à segurança</a:t>
            </a:r>
          </a:p>
          <a:p>
            <a:pPr>
              <a:spcAft>
                <a:spcPts val="1200"/>
              </a:spcAft>
            </a:pPr>
            <a:r>
              <a:rPr lang="pt-BR" dirty="0"/>
              <a:t>Tamanho </a:t>
            </a:r>
            <a:r>
              <a:rPr lang="pt-BR" dirty="0" smtClean="0"/>
              <a:t>de célula que seria necessário: 164m</a:t>
            </a:r>
            <a:r>
              <a:rPr lang="pt-BR" baseline="30000" dirty="0" smtClean="0"/>
              <a:t>2</a:t>
            </a:r>
            <a:endParaRPr lang="pt-BR" dirty="0"/>
          </a:p>
          <a:p>
            <a:pPr>
              <a:spcAft>
                <a:spcPts val="1200"/>
              </a:spcAft>
            </a:pPr>
            <a:endParaRPr lang="pt-BR" dirty="0" smtClean="0"/>
          </a:p>
          <a:p>
            <a:pPr>
              <a:spcAft>
                <a:spcPts val="1200"/>
              </a:spcAft>
            </a:pPr>
            <a:r>
              <a:rPr lang="pt-BR" dirty="0" smtClean="0"/>
              <a:t>É necessário construir </a:t>
            </a:r>
            <a:r>
              <a:rPr lang="pt-BR" dirty="0"/>
              <a:t>uma nova edificação para </a:t>
            </a:r>
            <a:r>
              <a:rPr lang="pt-BR" dirty="0" smtClean="0"/>
              <a:t>montagem da </a:t>
            </a:r>
            <a:r>
              <a:rPr lang="pt-BR" dirty="0"/>
              <a:t>sala </a:t>
            </a:r>
            <a:r>
              <a:rPr lang="pt-BR" dirty="0" smtClean="0"/>
              <a:t>cofre, com apenas 69m</a:t>
            </a:r>
            <a:r>
              <a:rPr lang="pt-BR" baseline="30000" dirty="0"/>
              <a:t>2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/>
              <a:t>Melhor local: ao lado da Residência </a:t>
            </a:r>
            <a:r>
              <a:rPr lang="pt-BR" dirty="0" smtClean="0"/>
              <a:t>Oficial</a:t>
            </a:r>
          </a:p>
          <a:p>
            <a:pPr>
              <a:spcAft>
                <a:spcPts val="1200"/>
              </a:spcAft>
            </a:pPr>
            <a:r>
              <a:rPr lang="pt-BR" dirty="0"/>
              <a:t>Tipo de solução: sala cofre certificada segundo NBR </a:t>
            </a:r>
            <a:r>
              <a:rPr lang="pt-BR" dirty="0" smtClean="0"/>
              <a:t>15247</a:t>
            </a:r>
          </a:p>
        </p:txBody>
      </p:sp>
      <p:sp>
        <p:nvSpPr>
          <p:cNvPr id="6" name="Retângulo 5"/>
          <p:cNvSpPr/>
          <p:nvPr/>
        </p:nvSpPr>
        <p:spPr bwMode="auto">
          <a:xfrm rot="16200000">
            <a:off x="-189666" y="2069989"/>
            <a:ext cx="1530361" cy="64798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MODELO ATUAL INADEQUADO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6093296"/>
            <a:ext cx="87129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400" u="none" dirty="0" smtClean="0">
                <a:solidFill>
                  <a:schemeClr val="tx2"/>
                </a:solidFill>
                <a:latin typeface="Calibri" panose="020F0502020204030204" pitchFamily="34" charset="0"/>
              </a:rPr>
              <a:t>* </a:t>
            </a:r>
            <a:r>
              <a:rPr lang="pt-BR" sz="1400" i="1" u="none" dirty="0" smtClean="0">
                <a:solidFill>
                  <a:schemeClr val="tx2"/>
                </a:solidFill>
                <a:latin typeface="Calibri" panose="020F0502020204030204" pitchFamily="34" charset="0"/>
              </a:rPr>
              <a:t>Levantamento realizado em dezembro/2012 com todas as Unidades da Fiocruz, incluindo a previsão de crescimento para os próximos 5 anos.</a:t>
            </a:r>
            <a:endParaRPr lang="pt-BR" sz="1400" u="none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Principais conclusões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 rot="16200000">
            <a:off x="-189668" y="4472908"/>
            <a:ext cx="1530361" cy="647984"/>
          </a:xfrm>
          <a:prstGeom prst="rect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MODELO </a:t>
            </a:r>
            <a:r>
              <a:rPr lang="pt-BR" sz="1400" b="1" u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ADEUQUADO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64904"/>
            <a:ext cx="9144000" cy="4120586"/>
          </a:xfrm>
          <a:prstGeom prst="rect">
            <a:avLst/>
          </a:prstGeom>
          <a:noFill/>
        </p:spPr>
      </p:pic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886003"/>
          </a:xfrm>
        </p:spPr>
        <p:txBody>
          <a:bodyPr/>
          <a:lstStyle/>
          <a:p>
            <a:r>
              <a:rPr lang="pt-BR" dirty="0" smtClean="0"/>
              <a:t>Sala Cofre certificada segundo NBR 15247</a:t>
            </a:r>
            <a:endParaRPr lang="pt-B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Solução recomendada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83" y="1988840"/>
            <a:ext cx="8299034" cy="132777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1498" y="3032956"/>
          <a:ext cx="89649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66"/>
                <a:gridCol w="1494166"/>
                <a:gridCol w="1494166"/>
                <a:gridCol w="1494166"/>
                <a:gridCol w="1494166"/>
                <a:gridCol w="14941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Fogo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Fumaça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Gases corrosivos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Jatos d’água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Vazamentos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Arrombamento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89502" y="4782800"/>
          <a:ext cx="89649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66"/>
                <a:gridCol w="1494166"/>
                <a:gridCol w="1494166"/>
                <a:gridCol w="1494166"/>
                <a:gridCol w="1494166"/>
                <a:gridCol w="14941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Roubo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Impacto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Explosão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Poeira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Armas de fogo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Campos Magnéticos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Espaço Reservado para Conteúdo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83" y="3659060"/>
            <a:ext cx="8299034" cy="105173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Proteção às principais ameaças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86003"/>
          </a:xfrm>
        </p:spPr>
        <p:txBody>
          <a:bodyPr/>
          <a:lstStyle/>
          <a:p>
            <a:r>
              <a:rPr lang="pt-BR" dirty="0" smtClean="0"/>
              <a:t>Conformidade com as normas</a:t>
            </a:r>
          </a:p>
          <a:p>
            <a:pPr lvl="1"/>
            <a:r>
              <a:rPr lang="pt-BR" dirty="0" smtClean="0"/>
              <a:t>NBR 15247 – Salas Cofre</a:t>
            </a:r>
          </a:p>
          <a:p>
            <a:pPr lvl="1"/>
            <a:r>
              <a:rPr lang="pt-BR" dirty="0" smtClean="0"/>
              <a:t>NBR 60529 – Proteção de equipamentos elétricos</a:t>
            </a:r>
          </a:p>
          <a:p>
            <a:pPr lvl="1"/>
            <a:r>
              <a:rPr lang="pt-BR" dirty="0"/>
              <a:t>NBR 11515 – </a:t>
            </a:r>
            <a:r>
              <a:rPr lang="pt-BR" dirty="0" smtClean="0"/>
              <a:t>Segurança </a:t>
            </a:r>
            <a:r>
              <a:rPr lang="pt-BR" dirty="0"/>
              <a:t>física </a:t>
            </a:r>
            <a:r>
              <a:rPr lang="pt-BR" dirty="0" smtClean="0"/>
              <a:t>em armazenamento </a:t>
            </a:r>
            <a:r>
              <a:rPr lang="pt-BR" dirty="0"/>
              <a:t>de dados</a:t>
            </a:r>
            <a:endParaRPr lang="pt-BR" dirty="0" smtClean="0"/>
          </a:p>
          <a:p>
            <a:pPr lvl="1"/>
            <a:r>
              <a:rPr lang="pt-BR" dirty="0" smtClean="0"/>
              <a:t>ISO/IEC 27002 – Segurança da Informação</a:t>
            </a:r>
          </a:p>
          <a:p>
            <a:r>
              <a:rPr lang="pt-BR" dirty="0" smtClean="0"/>
              <a:t>Certificações</a:t>
            </a:r>
          </a:p>
          <a:p>
            <a:pPr lvl="1"/>
            <a:r>
              <a:rPr lang="pt-BR" dirty="0" smtClean="0"/>
              <a:t>NBR 15247</a:t>
            </a:r>
          </a:p>
          <a:p>
            <a:pPr lvl="1"/>
            <a:r>
              <a:rPr lang="pt-BR" dirty="0" smtClean="0"/>
              <a:t>NBR 60529</a:t>
            </a:r>
          </a:p>
          <a:p>
            <a:r>
              <a:rPr lang="pt-BR" dirty="0" smtClean="0"/>
              <a:t>Sistemas principais</a:t>
            </a:r>
          </a:p>
          <a:p>
            <a:pPr lvl="1"/>
            <a:r>
              <a:rPr lang="pt-BR" dirty="0" smtClean="0"/>
              <a:t>Detecção e combate à incêndio</a:t>
            </a:r>
          </a:p>
          <a:p>
            <a:pPr lvl="1"/>
            <a:r>
              <a:rPr lang="pt-BR" dirty="0" smtClean="0"/>
              <a:t>Controle de acesso biométrico</a:t>
            </a:r>
          </a:p>
          <a:p>
            <a:pPr lvl="1"/>
            <a:r>
              <a:rPr lang="pt-BR" dirty="0" smtClean="0"/>
              <a:t>Refrigeração de precisão</a:t>
            </a:r>
          </a:p>
          <a:p>
            <a:pPr lvl="1"/>
            <a:r>
              <a:rPr lang="pt-BR" dirty="0" smtClean="0"/>
              <a:t>Redundância em </a:t>
            </a:r>
            <a:r>
              <a:rPr lang="pt-BR" i="1" dirty="0" err="1" smtClean="0"/>
              <a:t>Tier</a:t>
            </a:r>
            <a:r>
              <a:rPr lang="pt-BR" i="1" dirty="0" smtClean="0"/>
              <a:t> II</a:t>
            </a:r>
            <a:r>
              <a:rPr lang="pt-BR" dirty="0" smtClean="0"/>
              <a:t>: 99,75% de disponibilidade</a:t>
            </a: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Outras características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94833"/>
            <a:ext cx="4248472" cy="2382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33056"/>
            <a:ext cx="4248472" cy="2379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4824028" y="214964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 smtClean="0">
                <a:latin typeface="Calibri" panose="020F0502020204030204" pitchFamily="34" charset="0"/>
              </a:rPr>
              <a:t>Sala Cofre: R</a:t>
            </a:r>
            <a:r>
              <a:rPr lang="pt-BR" u="none" dirty="0">
                <a:latin typeface="Calibri" panose="020F0502020204030204" pitchFamily="34" charset="0"/>
              </a:rPr>
              <a:t>$ 15.756.682,00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5589240"/>
            <a:ext cx="414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u="none" dirty="0" smtClean="0">
                <a:latin typeface="Calibri" panose="020F0502020204030204" pitchFamily="34" charset="0"/>
              </a:rPr>
              <a:t>Data Center: R</a:t>
            </a:r>
            <a:r>
              <a:rPr lang="pt-BR" u="none" dirty="0">
                <a:latin typeface="Calibri" panose="020F0502020204030204" pitchFamily="34" charset="0"/>
              </a:rPr>
              <a:t>$ </a:t>
            </a:r>
            <a:r>
              <a:rPr lang="pt-BR" u="none" dirty="0" smtClean="0">
                <a:latin typeface="Calibri" panose="020F0502020204030204" pitchFamily="34" charset="0"/>
              </a:rPr>
              <a:t>37.497.400,00</a:t>
            </a:r>
            <a:endParaRPr lang="pt-BR" u="none" dirty="0">
              <a:latin typeface="Calibri" panose="020F0502020204030204" pitchFamily="34" charset="0"/>
            </a:endParaRPr>
          </a:p>
          <a:p>
            <a:pPr algn="r"/>
            <a:endParaRPr lang="pt-BR" u="none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Custos envolvidos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10445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200" dirty="0" smtClean="0"/>
              <a:t>Motivação para o projeto da Nuvem Fiocruz (CDCN)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200" dirty="0" smtClean="0"/>
              <a:t>Modelos de nuvem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200" dirty="0" smtClean="0"/>
              <a:t>Sala Cofre – O ambiente físico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200" dirty="0" smtClean="0"/>
              <a:t>Datacenter – O ambiente tecnológico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200" dirty="0" smtClean="0"/>
              <a:t>Política de uso da Nuvem Fiocruz</a:t>
            </a:r>
            <a:endParaRPr lang="pt-BR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Sumário da apresentação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5" y="476672"/>
            <a:ext cx="8849368" cy="63567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tângulo 4"/>
          <p:cNvSpPr/>
          <p:nvPr/>
        </p:nvSpPr>
        <p:spPr>
          <a:xfrm>
            <a:off x="2051720" y="1484784"/>
            <a:ext cx="3888432" cy="25202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SALA COFRE</a:t>
            </a:r>
            <a:endParaRPr lang="pt-BR" u="none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81188" y="1518692"/>
            <a:ext cx="936104" cy="24406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u="none" dirty="0" smtClean="0">
                <a:solidFill>
                  <a:schemeClr val="tx2"/>
                </a:solidFill>
                <a:latin typeface="Calibri" panose="020F0502020204030204" pitchFamily="34" charset="0"/>
              </a:rPr>
              <a:t>SALA DE TELECOM</a:t>
            </a:r>
            <a:endParaRPr lang="pt-BR" sz="1600" u="none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7624" y="1484784"/>
            <a:ext cx="840120" cy="252028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EXPANSÃO DA SALA COFRE</a:t>
            </a:r>
            <a:endParaRPr lang="pt-BR" sz="1600" u="none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55976" y="5157192"/>
            <a:ext cx="936104" cy="132396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u="none" dirty="0" smtClean="0">
                <a:solidFill>
                  <a:schemeClr val="tx2"/>
                </a:solidFill>
                <a:latin typeface="Calibri" panose="020F0502020204030204" pitchFamily="34" charset="0"/>
              </a:rPr>
              <a:t>SALA DE TELECOM 2</a:t>
            </a:r>
            <a:endParaRPr lang="pt-BR" sz="1600" u="none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7624" y="4005064"/>
            <a:ext cx="3168352" cy="247608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u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SALA DE UPS</a:t>
            </a:r>
            <a:endParaRPr lang="pt-BR" sz="1600" u="none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65025" y="1484784"/>
            <a:ext cx="479183" cy="2520280"/>
          </a:xfrm>
          <a:prstGeom prst="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600" u="none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CORREDOR TÉCNICO</a:t>
            </a:r>
            <a:endParaRPr lang="pt-BR" sz="1600" u="none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08720"/>
            <a:ext cx="410215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08720"/>
            <a:ext cx="410215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679" y="3962771"/>
            <a:ext cx="4102153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85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11696"/>
            <a:ext cx="3888432" cy="291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521589"/>
            <a:ext cx="3921809" cy="291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70057"/>
            <a:ext cx="3900603" cy="292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70057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23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822" y="3645024"/>
            <a:ext cx="4242355" cy="299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403918" cy="266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620688"/>
            <a:ext cx="4735886" cy="266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02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606196"/>
            <a:ext cx="2767745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u="none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25%</a:t>
            </a:r>
          </a:p>
          <a:p>
            <a:r>
              <a:rPr lang="pt-BR" sz="2400" u="none" dirty="0" smtClean="0">
                <a:latin typeface="Calibri" panose="020F0502020204030204" pitchFamily="34" charset="0"/>
              </a:rPr>
              <a:t>do projeto concluído</a:t>
            </a:r>
            <a:endParaRPr lang="pt-BR" sz="2400" u="none" dirty="0"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36096" y="3861048"/>
            <a:ext cx="2947410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u="none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78%</a:t>
            </a:r>
          </a:p>
          <a:p>
            <a:r>
              <a:rPr lang="pt-BR" sz="2400" u="none" dirty="0" smtClean="0">
                <a:latin typeface="Calibri" panose="020F0502020204030204" pitchFamily="34" charset="0"/>
              </a:rPr>
              <a:t>da obra civil concluída</a:t>
            </a:r>
            <a:endParaRPr lang="pt-BR" sz="2400" u="none" dirty="0">
              <a:latin typeface="Calibri" panose="020F0502020204030204" pitchFamily="34" charset="0"/>
            </a:endParaRPr>
          </a:p>
        </p:txBody>
      </p:sp>
      <p:cxnSp>
        <p:nvCxnSpPr>
          <p:cNvPr id="10" name="Conector de seta reta 9"/>
          <p:cNvCxnSpPr>
            <a:stCxn id="6" idx="3"/>
            <a:endCxn id="7" idx="0"/>
          </p:cNvCxnSpPr>
          <p:nvPr/>
        </p:nvCxnSpPr>
        <p:spPr>
          <a:xfrm>
            <a:off x="3739345" y="2721886"/>
            <a:ext cx="3170456" cy="1139162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Execução do projeto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9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683568" y="4149080"/>
            <a:ext cx="4248472" cy="2062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pt-BR" sz="2400" u="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absolutamente dentro do prazo em 28.05.2015.</a:t>
            </a:r>
          </a:p>
          <a:p>
            <a:pPr marL="0" indent="0" algn="ctr">
              <a:buFontTx/>
              <a:buNone/>
            </a:pPr>
            <a:endParaRPr lang="pt-BR" sz="2400" u="none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pt-BR" sz="2400" u="non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Previsão para término em 28.08.2015.</a:t>
            </a:r>
          </a:p>
        </p:txBody>
      </p:sp>
    </p:spTree>
    <p:extLst>
      <p:ext uri="{BB962C8B-B14F-4D97-AF65-F5344CB8AC3E}">
        <p14:creationId xmlns:p14="http://schemas.microsoft.com/office/powerpoint/2010/main" val="33979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7424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Próximos passos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7424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Prazos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44" y="3519123"/>
            <a:ext cx="1114425" cy="9239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116" y="3519123"/>
            <a:ext cx="1123950" cy="9239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213" y="3519123"/>
            <a:ext cx="1123950" cy="11239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850" y="3519123"/>
            <a:ext cx="1114425" cy="11239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834" y="3519123"/>
            <a:ext cx="1123950" cy="11239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169" y="3519123"/>
            <a:ext cx="1123950" cy="11239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544" y="2223319"/>
            <a:ext cx="1123950" cy="11239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1354" y="2223319"/>
            <a:ext cx="1123950" cy="9239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5213" y="2223319"/>
            <a:ext cx="1123950" cy="11239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4849" y="2223319"/>
            <a:ext cx="1114425" cy="11239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4834" y="2223319"/>
            <a:ext cx="1123950" cy="11239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9169" y="2223319"/>
            <a:ext cx="1123950" cy="11239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1781" y="1025955"/>
            <a:ext cx="1123950" cy="11239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0481" y="4713342"/>
            <a:ext cx="1123950" cy="92392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2853" y="4717790"/>
            <a:ext cx="1123950" cy="112395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1950" y="4717790"/>
            <a:ext cx="1114425" cy="1123950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64797" y="4717790"/>
            <a:ext cx="1123950" cy="1123950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06116" y="1029100"/>
            <a:ext cx="1123950" cy="1123950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95214" y="1025955"/>
            <a:ext cx="1123950" cy="1123950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4312" y="1025955"/>
            <a:ext cx="1123950" cy="923925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3884" y="1025955"/>
            <a:ext cx="1123950" cy="1123950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84433" y="1025955"/>
            <a:ext cx="1123950" cy="1123950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35383" y="4713342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1658785" y="1633450"/>
            <a:ext cx="5832715" cy="3631716"/>
            <a:chOff x="1563898" y="1650702"/>
            <a:chExt cx="5832715" cy="363171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5921" y="1650702"/>
              <a:ext cx="1123950" cy="1123950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3898" y="2921837"/>
              <a:ext cx="1123950" cy="112395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8708" y="2921837"/>
              <a:ext cx="1123950" cy="112395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3043" y="2921837"/>
              <a:ext cx="1123950" cy="112395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7378" y="2921837"/>
              <a:ext cx="1114425" cy="112395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28" y="4158468"/>
              <a:ext cx="1123950" cy="112395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2188" y="2921837"/>
              <a:ext cx="1114425" cy="112395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5451" y="1650702"/>
              <a:ext cx="1123950" cy="112395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74955" y="4158468"/>
              <a:ext cx="1123950" cy="112395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11586" y="1663642"/>
              <a:ext cx="1123950" cy="112395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80256" y="1650702"/>
              <a:ext cx="1123950" cy="112395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16887" y="4158468"/>
              <a:ext cx="1123950" cy="92392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95921" y="4158468"/>
              <a:ext cx="1123950" cy="923925"/>
            </a:xfrm>
            <a:prstGeom prst="rect">
              <a:avLst/>
            </a:prstGeom>
          </p:spPr>
        </p:pic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7986" y="1601454"/>
            <a:ext cx="1123950" cy="11239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1164" y="4141216"/>
            <a:ext cx="1123950" cy="11239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52783" y="5325007"/>
            <a:ext cx="1123950" cy="11239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32536" y="2923628"/>
            <a:ext cx="1114425" cy="11239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528" y="2878081"/>
            <a:ext cx="1114425" cy="112395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94669" y="4141216"/>
            <a:ext cx="1123950" cy="112395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226" y="1646042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Motivação</a:t>
            </a:r>
            <a:endParaRPr lang="pt-BR" sz="5400" dirty="0"/>
          </a:p>
        </p:txBody>
      </p:sp>
      <p:pic>
        <p:nvPicPr>
          <p:cNvPr id="6" name="Picture 6" descr="http://unetenetworking.com/wp-content/uploads/2014/05/Unetneteworking-porque-el-networkmarketing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639341"/>
            <a:ext cx="3888432" cy="488600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Custo máximo anual de manutenção: R$ 800.000,00</a:t>
            </a:r>
          </a:p>
          <a:p>
            <a:pPr marL="400050" lvl="1" indent="0">
              <a:buNone/>
            </a:pPr>
            <a:endParaRPr lang="pt-BR" dirty="0" smtClean="0"/>
          </a:p>
          <a:p>
            <a:pPr marL="400050" lvl="1" indent="0">
              <a:buNone/>
            </a:pPr>
            <a:r>
              <a:rPr lang="pt-BR" dirty="0" smtClean="0"/>
              <a:t>Dependendo de inspeções, manutenções e substituições.</a:t>
            </a:r>
          </a:p>
          <a:p>
            <a:pPr marL="400050" lvl="1" indent="0">
              <a:buNone/>
            </a:pPr>
            <a:endParaRPr lang="pt-BR" dirty="0" smtClean="0"/>
          </a:p>
          <a:p>
            <a:pPr marL="400050" lvl="1" indent="0">
              <a:buNone/>
            </a:pPr>
            <a:r>
              <a:rPr lang="pt-BR" dirty="0" smtClean="0"/>
              <a:t>Se esse custo fosse rateado por 20 Unidades, seria de R$ 3.300 por mês.</a:t>
            </a:r>
          </a:p>
          <a:p>
            <a:pPr marL="400050" lvl="1" indent="0">
              <a:buNone/>
            </a:pPr>
            <a:endParaRPr lang="pt-BR" dirty="0"/>
          </a:p>
          <a:p>
            <a:pPr marL="400050" lvl="1" indent="0">
              <a:buNone/>
            </a:pPr>
            <a:r>
              <a:rPr lang="pt-BR" dirty="0" smtClean="0"/>
              <a:t>O custo começa a vigorar a partir de setembro de 2016, pois o primeiro ano está coberto pela garantia.</a:t>
            </a:r>
          </a:p>
        </p:txBody>
      </p:sp>
      <p:pic>
        <p:nvPicPr>
          <p:cNvPr id="9218" name="Picture 2" descr="http://cgti.jipa.ifro.edu.br/wp-content/uploads/2014/04/copia-de-electronics-re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858" y="2013942"/>
            <a:ext cx="4552622" cy="357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Custo de manutenção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Datacenter</a:t>
            </a:r>
            <a:endParaRPr lang="pt-BR" sz="5400" dirty="0"/>
          </a:p>
        </p:txBody>
      </p:sp>
      <p:pic>
        <p:nvPicPr>
          <p:cNvPr id="512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91243"/>
            <a:ext cx="8229600" cy="1656184"/>
          </a:xfrm>
        </p:spPr>
        <p:txBody>
          <a:bodyPr/>
          <a:lstStyle/>
          <a:p>
            <a:pPr algn="just"/>
            <a:r>
              <a:rPr lang="pt-BR" b="1" dirty="0"/>
              <a:t>Data Center</a:t>
            </a:r>
            <a:r>
              <a:rPr lang="pt-BR" dirty="0"/>
              <a:t>, ou Centro de Processamento de Dados, é um ambiente projetado para concentrar servidores, equipamentos de processamento e armazenamento de dados, e sistemas de ativos de rede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Picture 2" descr="http://www.deserv.eti.br/site/wp-content/uploads/2012/03/datacenter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610" y="3478460"/>
            <a:ext cx="3544894" cy="261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O que é um datacenter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8860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Infraestrutura de Rede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Segurança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Combate e prevenção contra incêndios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Refrigeração especializada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Energia estabilizada e redundante</a:t>
            </a:r>
            <a:endParaRPr lang="pt-BR" dirty="0"/>
          </a:p>
          <a:p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O que o Datacenter deve conter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5"/>
          <p:cNvGrpSpPr/>
          <p:nvPr/>
        </p:nvGrpSpPr>
        <p:grpSpPr>
          <a:xfrm>
            <a:off x="372571" y="4623185"/>
            <a:ext cx="8837487" cy="1008993"/>
            <a:chOff x="2887037" y="1006430"/>
            <a:chExt cx="13623009" cy="1345324"/>
          </a:xfrm>
        </p:grpSpPr>
        <p:sp>
          <p:nvSpPr>
            <p:cNvPr id="5" name="Rounded Rectangle 6"/>
            <p:cNvSpPr/>
            <p:nvPr/>
          </p:nvSpPr>
          <p:spPr>
            <a:xfrm>
              <a:off x="2887037" y="1006430"/>
              <a:ext cx="13590588" cy="134532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tabLst>
                  <a:tab pos="1802939" algn="l"/>
                </a:tabLst>
              </a:pPr>
              <a:endParaRPr lang="en-US" u="none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Box 16"/>
            <p:cNvSpPr txBox="1"/>
            <p:nvPr/>
          </p:nvSpPr>
          <p:spPr>
            <a:xfrm>
              <a:off x="3300459" y="1207167"/>
              <a:ext cx="13209587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2983">
                <a:tabLst>
                  <a:tab pos="1802939" algn="l"/>
                </a:tabLst>
              </a:pP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Gerenciar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os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recursos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por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meio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medições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para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cada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tipo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serviço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. Ex: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espaço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armazenamento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processamento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consumo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banda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, etc.</a:t>
              </a:r>
              <a:endParaRPr lang="en-US" sz="2000" u="none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410933" y="3163587"/>
            <a:ext cx="8816455" cy="1008993"/>
            <a:chOff x="2645938" y="6757699"/>
            <a:chExt cx="13590588" cy="1345324"/>
          </a:xfrm>
        </p:grpSpPr>
        <p:sp>
          <p:nvSpPr>
            <p:cNvPr id="8" name="Rounded Rectangle 26"/>
            <p:cNvSpPr/>
            <p:nvPr/>
          </p:nvSpPr>
          <p:spPr>
            <a:xfrm>
              <a:off x="2645938" y="6757699"/>
              <a:ext cx="13590588" cy="134532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tabLst>
                  <a:tab pos="1802939" algn="l"/>
                </a:tabLst>
              </a:pPr>
              <a:endParaRPr lang="en-US" u="none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3000225" y="6899647"/>
              <a:ext cx="12788352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2983">
                <a:tabLst>
                  <a:tab pos="1802939" algn="l"/>
                </a:tabLst>
              </a:pP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Provisionar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ou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liberar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rapidamente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recursos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com o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mínimo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esforço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administrativo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ou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interação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do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prestador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</a:rPr>
                <a:t>serviços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2000" u="none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410933" y="1677141"/>
            <a:ext cx="8816455" cy="1008993"/>
            <a:chOff x="2667001" y="3962403"/>
            <a:chExt cx="13590588" cy="1345324"/>
          </a:xfrm>
        </p:grpSpPr>
        <p:sp>
          <p:nvSpPr>
            <p:cNvPr id="11" name="Rounded Rectangle 28"/>
            <p:cNvSpPr/>
            <p:nvPr/>
          </p:nvSpPr>
          <p:spPr>
            <a:xfrm>
              <a:off x="2667001" y="3962403"/>
              <a:ext cx="13590588" cy="134532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tabLst>
                  <a:tab pos="1802939" algn="l"/>
                </a:tabLst>
              </a:pPr>
              <a:endParaRPr lang="en-US" u="none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3035698" y="4135700"/>
              <a:ext cx="1285319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2983">
                <a:tabLst>
                  <a:tab pos="1802939" algn="l"/>
                </a:tabLst>
              </a:pP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Disponibilizar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um pool de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recursos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computacionais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configuráveis</a:t>
              </a:r>
              <a:r>
                <a:rPr lang="en-US" sz="2000" u="none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/>
              </a:r>
              <a:br>
                <a:rPr lang="en-US" sz="2000" u="none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rede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,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servidores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, </a:t>
              </a:r>
              <a:r>
                <a:rPr lang="en-US" sz="2000" u="none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storage,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aplicações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e </a:t>
              </a:r>
              <a:r>
                <a:rPr lang="en-US" sz="2000" u="none" kern="0" dirty="0" err="1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serviços</a:t>
              </a:r>
              <a:r>
                <a:rPr lang="en-US" sz="2000" u="none" kern="0" dirty="0" smtClean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</a:t>
              </a:r>
              <a:endParaRPr lang="en-US" sz="2000" u="none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O que esse novo modelo viabiliza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1465" y="640370"/>
            <a:ext cx="8588861" cy="68262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u="none" kern="0" dirty="0" smtClean="0">
                <a:solidFill>
                  <a:schemeClr val="bg1"/>
                </a:solidFill>
              </a:rPr>
              <a:t>Data Center Unificado</a:t>
            </a:r>
            <a:r>
              <a:rPr lang="pt-BR" u="non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u="non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BR" sz="2400" u="none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 flipV="1">
            <a:off x="0" y="4686300"/>
            <a:ext cx="9144000" cy="2171700"/>
          </a:xfrm>
          <a:prstGeom prst="rect">
            <a:avLst/>
          </a:prstGeom>
          <a:gradFill rotWithShape="0">
            <a:gsLst>
              <a:gs pos="0">
                <a:srgbClr val="DDEBFC">
                  <a:alpha val="0"/>
                </a:srgbClr>
              </a:gs>
              <a:gs pos="999">
                <a:srgbClr val="DDEBFC">
                  <a:alpha val="0"/>
                </a:srgbClr>
              </a:gs>
              <a:gs pos="100000">
                <a:srgbClr val="BFBFBF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blurRad="76200" dist="50800" dir="5400000" algn="ctr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-250584" y="6237312"/>
            <a:ext cx="9645166" cy="466645"/>
            <a:chOff x="-428642" y="5880203"/>
            <a:chExt cx="10464739" cy="46714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-428642" y="5880203"/>
              <a:ext cx="10464739" cy="467147"/>
              <a:chOff x="779516" y="5231596"/>
              <a:chExt cx="8470013" cy="467147"/>
            </a:xfrm>
          </p:grpSpPr>
          <p:sp>
            <p:nvSpPr>
              <p:cNvPr id="16" name="Right Arrow 129"/>
              <p:cNvSpPr>
                <a:spLocks noChangeArrowheads="1"/>
              </p:cNvSpPr>
              <p:nvPr/>
            </p:nvSpPr>
            <p:spPr bwMode="auto">
              <a:xfrm flipH="1">
                <a:off x="9097611" y="5256943"/>
                <a:ext cx="151918" cy="441800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>
                  <a:alpha val="23137"/>
                </a:schemeClr>
              </a:solidFill>
              <a:ln>
                <a:noFill/>
              </a:ln>
              <a:effectLst>
                <a:outerShdw blurRad="76200" dist="50800" dir="5400000" algn="ctr" rotWithShape="0">
                  <a:srgbClr val="808080">
                    <a:alpha val="26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73152" rIns="274320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7" name="Right Arrow 130"/>
              <p:cNvSpPr>
                <a:spLocks noChangeArrowheads="1"/>
              </p:cNvSpPr>
              <p:nvPr/>
            </p:nvSpPr>
            <p:spPr bwMode="auto">
              <a:xfrm rot="10800000">
                <a:off x="779516" y="5231596"/>
                <a:ext cx="8249961" cy="441800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>
                  <a:alpha val="23137"/>
                </a:schemeClr>
              </a:solidFill>
              <a:ln>
                <a:noFill/>
              </a:ln>
              <a:effectLst>
                <a:outerShdw blurRad="76200" dist="50800" dir="5400000" algn="ctr" rotWithShape="0">
                  <a:srgbClr val="808080">
                    <a:alpha val="26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73152" rIns="274320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+mn-ea"/>
                </a:endParaRPr>
              </a:p>
            </p:txBody>
          </p:sp>
        </p:grpSp>
        <p:pic>
          <p:nvPicPr>
            <p:cNvPr id="8" name="Picture 55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464" y="5915958"/>
              <a:ext cx="24557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8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873" y="5915958"/>
              <a:ext cx="24557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6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387" y="5915958"/>
              <a:ext cx="24557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2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557" y="5915958"/>
              <a:ext cx="24557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5"/>
            <p:cNvSpPr>
              <a:spLocks/>
            </p:cNvSpPr>
            <p:nvPr/>
          </p:nvSpPr>
          <p:spPr bwMode="auto">
            <a:xfrm>
              <a:off x="1202888" y="5918389"/>
              <a:ext cx="1302129" cy="340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1" dir="2700000" rotWithShape="0">
                <a:srgbClr val="808080">
                  <a:alpha val="2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111213" bIns="38100" anchor="ctr"/>
            <a:lstStyle/>
            <a:p>
              <a:pPr marL="24556" algn="ctr">
                <a:defRPr/>
              </a:pPr>
              <a:r>
                <a:rPr lang="en-US" sz="2000" u="none" dirty="0" err="1" smtClean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rPr>
                <a:t>Aberto</a:t>
              </a:r>
              <a:endParaRPr lang="en-US" sz="2000" u="none" dirty="0">
                <a:solidFill>
                  <a:srgbClr val="FFFFFF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" name="Rectangle 26"/>
            <p:cNvSpPr>
              <a:spLocks/>
            </p:cNvSpPr>
            <p:nvPr/>
          </p:nvSpPr>
          <p:spPr bwMode="auto">
            <a:xfrm>
              <a:off x="2601456" y="5910372"/>
              <a:ext cx="1653497" cy="3385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1" dir="2700000" rotWithShape="0">
                <a:srgbClr val="808080">
                  <a:alpha val="2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111606" bIns="38100" anchor="ctr"/>
            <a:lstStyle/>
            <a:p>
              <a:pPr marL="24556" algn="ctr">
                <a:defRPr/>
              </a:pPr>
              <a:r>
                <a:rPr lang="en-US" sz="2000" u="none" dirty="0" err="1" smtClean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rPr>
                <a:t>Resiliente</a:t>
              </a:r>
              <a:endParaRPr lang="en-US" sz="2000" u="none" dirty="0">
                <a:solidFill>
                  <a:srgbClr val="FFFFFF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4" name="Rectangle 27"/>
            <p:cNvSpPr>
              <a:spLocks/>
            </p:cNvSpPr>
            <p:nvPr/>
          </p:nvSpPr>
          <p:spPr bwMode="auto">
            <a:xfrm>
              <a:off x="4457632" y="5886056"/>
              <a:ext cx="1267681" cy="340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1" dir="2700000" rotWithShape="0">
                <a:srgbClr val="808080">
                  <a:alpha val="2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111132" bIns="38100" anchor="ctr"/>
            <a:lstStyle/>
            <a:p>
              <a:pPr marL="24556" algn="ctr">
                <a:defRPr/>
              </a:pPr>
              <a:r>
                <a:rPr lang="en-US" sz="2000" u="none" dirty="0" err="1" smtClean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rPr>
                <a:t>Seguro</a:t>
              </a:r>
              <a:endParaRPr lang="en-US" sz="2000" u="none" dirty="0">
                <a:solidFill>
                  <a:srgbClr val="FFFFFF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5" name="Rectangle 27"/>
            <p:cNvSpPr>
              <a:spLocks/>
            </p:cNvSpPr>
            <p:nvPr/>
          </p:nvSpPr>
          <p:spPr bwMode="auto">
            <a:xfrm>
              <a:off x="5913199" y="5906695"/>
              <a:ext cx="1689702" cy="340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1" dir="2700000" rotWithShape="0">
                <a:srgbClr val="808080">
                  <a:alpha val="2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111132" bIns="38100" anchor="ctr"/>
            <a:lstStyle/>
            <a:p>
              <a:pPr marL="24556" algn="ctr">
                <a:defRPr/>
              </a:pPr>
              <a:r>
                <a:rPr lang="en-US" sz="2000" u="none" dirty="0" err="1" smtClean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rPr>
                <a:t>Escalável</a:t>
              </a:r>
              <a:endParaRPr lang="en-US" sz="2000" u="none" dirty="0">
                <a:solidFill>
                  <a:srgbClr val="FFFFFF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grpSp>
        <p:nvGrpSpPr>
          <p:cNvPr id="18" name="Group 286"/>
          <p:cNvGrpSpPr>
            <a:grpSpLocks/>
          </p:cNvGrpSpPr>
          <p:nvPr/>
        </p:nvGrpSpPr>
        <p:grpSpPr bwMode="auto">
          <a:xfrm>
            <a:off x="-53975" y="4343400"/>
            <a:ext cx="2382838" cy="1044575"/>
            <a:chOff x="-1184163" y="3983098"/>
            <a:chExt cx="3090666" cy="643375"/>
          </a:xfrm>
        </p:grpSpPr>
        <p:sp>
          <p:nvSpPr>
            <p:cNvPr id="19" name="Right Arrow 132"/>
            <p:cNvSpPr/>
            <p:nvPr/>
          </p:nvSpPr>
          <p:spPr>
            <a:xfrm>
              <a:off x="-494683" y="3983098"/>
              <a:ext cx="2401186" cy="643375"/>
            </a:xfrm>
            <a:prstGeom prst="rightArrow">
              <a:avLst>
                <a:gd name="adj1" fmla="val 100000"/>
                <a:gd name="adj2" fmla="val 33659"/>
              </a:avLst>
            </a:prstGeom>
            <a:gradFill>
              <a:gsLst>
                <a:gs pos="4900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0" scaled="0"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u="none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33"/>
            <p:cNvSpPr/>
            <p:nvPr/>
          </p:nvSpPr>
          <p:spPr>
            <a:xfrm>
              <a:off x="-1184163" y="4219480"/>
              <a:ext cx="2407054" cy="1706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 defTabSz="912813">
                <a:lnSpc>
                  <a:spcPct val="90000"/>
                </a:lnSpc>
              </a:pPr>
              <a:r>
                <a:rPr lang="en-US" sz="2000" u="none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Cloud</a:t>
              </a:r>
            </a:p>
          </p:txBody>
        </p:sp>
      </p:grpSp>
      <p:grpSp>
        <p:nvGrpSpPr>
          <p:cNvPr id="21" name="Group 284"/>
          <p:cNvGrpSpPr>
            <a:grpSpLocks/>
          </p:cNvGrpSpPr>
          <p:nvPr/>
        </p:nvGrpSpPr>
        <p:grpSpPr bwMode="auto">
          <a:xfrm>
            <a:off x="-53975" y="1876425"/>
            <a:ext cx="2382838" cy="1044575"/>
            <a:chOff x="-1184165" y="2468585"/>
            <a:chExt cx="3090667" cy="643375"/>
          </a:xfrm>
        </p:grpSpPr>
        <p:sp>
          <p:nvSpPr>
            <p:cNvPr id="22" name="Right Arrow 138"/>
            <p:cNvSpPr/>
            <p:nvPr/>
          </p:nvSpPr>
          <p:spPr>
            <a:xfrm>
              <a:off x="-494683" y="2468585"/>
              <a:ext cx="2401185" cy="643375"/>
            </a:xfrm>
            <a:prstGeom prst="rightArrow">
              <a:avLst>
                <a:gd name="adj1" fmla="val 100000"/>
                <a:gd name="adj2" fmla="val 33333"/>
              </a:avLst>
            </a:prstGeom>
            <a:gradFill>
              <a:gsLst>
                <a:gs pos="4900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0" scaled="0"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u="none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139"/>
            <p:cNvSpPr/>
            <p:nvPr/>
          </p:nvSpPr>
          <p:spPr>
            <a:xfrm>
              <a:off x="-1184165" y="2704967"/>
              <a:ext cx="2407055" cy="1706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 defTabSz="912813">
                <a:lnSpc>
                  <a:spcPct val="90000"/>
                </a:lnSpc>
              </a:pP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Físico</a:t>
              </a:r>
              <a:endParaRPr lang="en-US" sz="2000" u="none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24" name="Group 285"/>
          <p:cNvGrpSpPr>
            <a:grpSpLocks/>
          </p:cNvGrpSpPr>
          <p:nvPr/>
        </p:nvGrpSpPr>
        <p:grpSpPr bwMode="auto">
          <a:xfrm>
            <a:off x="-50800" y="3109913"/>
            <a:ext cx="2381250" cy="1044575"/>
            <a:chOff x="-1364044" y="3225841"/>
            <a:chExt cx="3090667" cy="643375"/>
          </a:xfrm>
        </p:grpSpPr>
        <p:sp>
          <p:nvSpPr>
            <p:cNvPr id="25" name="Right Arrow 135"/>
            <p:cNvSpPr/>
            <p:nvPr/>
          </p:nvSpPr>
          <p:spPr>
            <a:xfrm>
              <a:off x="-674563" y="3225841"/>
              <a:ext cx="2401186" cy="643375"/>
            </a:xfrm>
            <a:prstGeom prst="rightArrow">
              <a:avLst>
                <a:gd name="adj1" fmla="val 100000"/>
                <a:gd name="adj2" fmla="val 33659"/>
              </a:avLst>
            </a:prstGeom>
            <a:gradFill>
              <a:gsLst>
                <a:gs pos="4900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0" scaled="0"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u="none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136"/>
            <p:cNvSpPr/>
            <p:nvPr/>
          </p:nvSpPr>
          <p:spPr>
            <a:xfrm>
              <a:off x="-1364044" y="3462223"/>
              <a:ext cx="2406599" cy="1706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r" defTabSz="912813">
                <a:lnSpc>
                  <a:spcPct val="90000"/>
                </a:lnSpc>
              </a:pPr>
              <a:r>
                <a:rPr lang="en-US" sz="2000" u="none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Virtual</a:t>
              </a:r>
            </a:p>
          </p:txBody>
        </p:sp>
      </p:grpSp>
      <p:grpSp>
        <p:nvGrpSpPr>
          <p:cNvPr id="27" name="Group 286"/>
          <p:cNvGrpSpPr>
            <a:grpSpLocks/>
          </p:cNvGrpSpPr>
          <p:nvPr/>
        </p:nvGrpSpPr>
        <p:grpSpPr bwMode="auto">
          <a:xfrm>
            <a:off x="6839055" y="4343400"/>
            <a:ext cx="1877418" cy="1044575"/>
            <a:chOff x="-530634" y="3983098"/>
            <a:chExt cx="2437137" cy="643375"/>
          </a:xfrm>
        </p:grpSpPr>
        <p:sp>
          <p:nvSpPr>
            <p:cNvPr id="28" name="Right Arrow 141"/>
            <p:cNvSpPr/>
            <p:nvPr/>
          </p:nvSpPr>
          <p:spPr>
            <a:xfrm>
              <a:off x="-494683" y="3983098"/>
              <a:ext cx="2401186" cy="643375"/>
            </a:xfrm>
            <a:prstGeom prst="rightArrow">
              <a:avLst>
                <a:gd name="adj1" fmla="val 100000"/>
                <a:gd name="adj2" fmla="val 33659"/>
              </a:avLst>
            </a:prstGeom>
            <a:gradFill>
              <a:gsLst>
                <a:gs pos="4900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0" scaled="0"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u="none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142"/>
            <p:cNvSpPr/>
            <p:nvPr/>
          </p:nvSpPr>
          <p:spPr>
            <a:xfrm>
              <a:off x="-530634" y="4148766"/>
              <a:ext cx="2406998" cy="3412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defTabSz="912813">
                <a:lnSpc>
                  <a:spcPct val="90000"/>
                </a:lnSpc>
              </a:pP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Simplicidade</a:t>
              </a:r>
              <a:r>
                <a:rPr lang="en-US" sz="2000" u="none" dirty="0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nas</a:t>
              </a:r>
              <a:r>
                <a:rPr lang="en-US" sz="2000" u="none" dirty="0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Operações</a:t>
              </a:r>
              <a:r>
                <a:rPr lang="en-US" sz="2000" u="none" dirty="0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 de TI</a:t>
              </a:r>
              <a:endParaRPr lang="en-US" sz="2000" u="none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30" name="Group 285"/>
          <p:cNvGrpSpPr>
            <a:grpSpLocks/>
          </p:cNvGrpSpPr>
          <p:nvPr/>
        </p:nvGrpSpPr>
        <p:grpSpPr bwMode="auto">
          <a:xfrm>
            <a:off x="6849675" y="3109913"/>
            <a:ext cx="1891934" cy="1044575"/>
            <a:chOff x="-674563" y="3225841"/>
            <a:chExt cx="2454848" cy="643375"/>
          </a:xfrm>
        </p:grpSpPr>
        <p:sp>
          <p:nvSpPr>
            <p:cNvPr id="31" name="Right Arrow 144"/>
            <p:cNvSpPr/>
            <p:nvPr/>
          </p:nvSpPr>
          <p:spPr>
            <a:xfrm>
              <a:off x="-674563" y="3225841"/>
              <a:ext cx="2401185" cy="643375"/>
            </a:xfrm>
            <a:prstGeom prst="rightArrow">
              <a:avLst>
                <a:gd name="adj1" fmla="val 100000"/>
                <a:gd name="adj2" fmla="val 33659"/>
              </a:avLst>
            </a:prstGeom>
            <a:gradFill>
              <a:gsLst>
                <a:gs pos="4900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0" scaled="0"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u="none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145"/>
            <p:cNvSpPr/>
            <p:nvPr/>
          </p:nvSpPr>
          <p:spPr>
            <a:xfrm>
              <a:off x="-625602" y="3365713"/>
              <a:ext cx="2405887" cy="3412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defTabSz="912813">
                <a:lnSpc>
                  <a:spcPct val="90000"/>
                </a:lnSpc>
              </a:pP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Eficiência</a:t>
              </a:r>
              <a:r>
                <a:rPr lang="en-US" sz="2000" u="none" dirty="0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Financeira</a:t>
              </a:r>
              <a:endParaRPr lang="en-US" sz="2000" u="none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33" name="Group 284"/>
          <p:cNvGrpSpPr>
            <a:grpSpLocks/>
          </p:cNvGrpSpPr>
          <p:nvPr/>
        </p:nvGrpSpPr>
        <p:grpSpPr bwMode="auto">
          <a:xfrm>
            <a:off x="6851456" y="1876425"/>
            <a:ext cx="1941592" cy="1044575"/>
            <a:chOff x="-494683" y="2468585"/>
            <a:chExt cx="2518138" cy="643375"/>
          </a:xfrm>
        </p:grpSpPr>
        <p:sp>
          <p:nvSpPr>
            <p:cNvPr id="34" name="Right Arrow 147"/>
            <p:cNvSpPr/>
            <p:nvPr/>
          </p:nvSpPr>
          <p:spPr>
            <a:xfrm>
              <a:off x="-494683" y="2468585"/>
              <a:ext cx="2401186" cy="643375"/>
            </a:xfrm>
            <a:prstGeom prst="rightArrow">
              <a:avLst>
                <a:gd name="adj1" fmla="val 100000"/>
                <a:gd name="adj2" fmla="val 33333"/>
              </a:avLst>
            </a:prstGeom>
            <a:gradFill>
              <a:gsLst>
                <a:gs pos="4900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0" scaled="0"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u="none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148"/>
            <p:cNvSpPr/>
            <p:nvPr/>
          </p:nvSpPr>
          <p:spPr>
            <a:xfrm>
              <a:off x="-383400" y="2641588"/>
              <a:ext cx="2406855" cy="3412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defTabSz="912813">
                <a:lnSpc>
                  <a:spcPct val="90000"/>
                </a:lnSpc>
              </a:pP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Agilidade</a:t>
              </a:r>
              <a:r>
                <a:rPr lang="en-US" sz="2000" u="none" dirty="0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 para o </a:t>
              </a:r>
              <a:r>
                <a:rPr lang="en-US" sz="2000" u="none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Negócio</a:t>
              </a:r>
              <a:endParaRPr lang="en-US" sz="2000" u="none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36" name="Group 62"/>
          <p:cNvGrpSpPr>
            <a:grpSpLocks/>
          </p:cNvGrpSpPr>
          <p:nvPr/>
        </p:nvGrpSpPr>
        <p:grpSpPr bwMode="auto">
          <a:xfrm>
            <a:off x="2667723" y="1196344"/>
            <a:ext cx="4805887" cy="4414404"/>
            <a:chOff x="2525512" y="1580149"/>
            <a:chExt cx="4806370" cy="4413101"/>
          </a:xfrm>
        </p:grpSpPr>
        <p:sp>
          <p:nvSpPr>
            <p:cNvPr id="37" name="Oval 99"/>
            <p:cNvSpPr>
              <a:spLocks noChangeArrowheads="1"/>
            </p:cNvSpPr>
            <p:nvPr/>
          </p:nvSpPr>
          <p:spPr bwMode="auto">
            <a:xfrm>
              <a:off x="2525512" y="1580149"/>
              <a:ext cx="4104100" cy="41040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F1F6D6"/>
              </a:solidFill>
              <a:round/>
              <a:headEnd/>
              <a:tailEnd/>
            </a:ln>
            <a:effectLst>
              <a:outerShdw blurRad="76200" dist="50800" dir="5400000" algn="ctr" rotWithShape="0">
                <a:srgbClr val="808080">
                  <a:alpha val="26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grpSp>
          <p:nvGrpSpPr>
            <p:cNvPr id="38" name="Group 262"/>
            <p:cNvGrpSpPr>
              <a:grpSpLocks/>
            </p:cNvGrpSpPr>
            <p:nvPr/>
          </p:nvGrpSpPr>
          <p:grpSpPr bwMode="auto">
            <a:xfrm>
              <a:off x="2525909" y="1629227"/>
              <a:ext cx="4805973" cy="4364023"/>
              <a:chOff x="2279028" y="1300434"/>
              <a:chExt cx="5274469" cy="4789440"/>
            </a:xfrm>
          </p:grpSpPr>
          <p:sp>
            <p:nvSpPr>
              <p:cNvPr id="57" name="TextBox 113"/>
              <p:cNvSpPr txBox="1"/>
              <p:nvPr/>
            </p:nvSpPr>
            <p:spPr>
              <a:xfrm rot="18800930">
                <a:off x="2781292" y="1317669"/>
                <a:ext cx="4299960" cy="524445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>
                    <a:gd name="adj" fmla="val 5981180"/>
                  </a:avLst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u="none" dirty="0" smtClean="0">
                    <a:solidFill>
                      <a:srgbClr val="0096D6">
                        <a:lumMod val="60000"/>
                        <a:lumOff val="40000"/>
                      </a:srgbClr>
                    </a:solidFill>
                    <a:latin typeface="Arial"/>
                    <a:ea typeface="+mn-ea"/>
                  </a:rPr>
                  <a:t>COMPUTAÇÃO UNIFICADA </a:t>
                </a:r>
                <a:endParaRPr lang="en-US" sz="1800" u="none" dirty="0">
                  <a:solidFill>
                    <a:srgbClr val="0096D6">
                      <a:lumMod val="60000"/>
                      <a:lumOff val="40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58" name="TextBox 114"/>
              <p:cNvSpPr txBox="1"/>
              <p:nvPr/>
            </p:nvSpPr>
            <p:spPr>
              <a:xfrm>
                <a:off x="2415685" y="1300434"/>
                <a:ext cx="4297680" cy="429768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u="none" dirty="0" smtClean="0">
                    <a:solidFill>
                      <a:srgbClr val="652D89">
                        <a:lumMod val="60000"/>
                        <a:lumOff val="40000"/>
                      </a:srgbClr>
                    </a:solidFill>
                    <a:latin typeface="Arial"/>
                    <a:ea typeface="+mn-ea"/>
                  </a:rPr>
                  <a:t>GERENCIAMENTO UNIFICADO</a:t>
                </a:r>
                <a:endParaRPr lang="en-US" sz="1800" u="none" dirty="0">
                  <a:solidFill>
                    <a:srgbClr val="652D89">
                      <a:lumMod val="60000"/>
                      <a:lumOff val="40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59" name="TextBox 115"/>
              <p:cNvSpPr txBox="1"/>
              <p:nvPr/>
            </p:nvSpPr>
            <p:spPr>
              <a:xfrm rot="3692996">
                <a:off x="2279028" y="1487398"/>
                <a:ext cx="4297681" cy="429768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>
                    <a:gd name="adj" fmla="val 5981180"/>
                  </a:avLst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u="none" dirty="0" smtClean="0">
                    <a:solidFill>
                      <a:srgbClr val="B7D333">
                        <a:lumMod val="60000"/>
                        <a:lumOff val="40000"/>
                      </a:srgbClr>
                    </a:solidFill>
                    <a:latin typeface="Arial"/>
                    <a:ea typeface="+mn-ea"/>
                  </a:rPr>
                  <a:t>ESTRUTURA</a:t>
                </a:r>
                <a:r>
                  <a:rPr lang="en-US" dirty="0" smtClean="0">
                    <a:solidFill>
                      <a:srgbClr val="B7D333">
                        <a:lumMod val="60000"/>
                        <a:lumOff val="40000"/>
                      </a:srgbClr>
                    </a:solidFill>
                    <a:latin typeface="Arial"/>
                    <a:ea typeface="+mn-ea"/>
                  </a:rPr>
                  <a:t> </a:t>
                </a:r>
                <a:r>
                  <a:rPr lang="en-US" sz="1800" u="none" dirty="0" smtClean="0">
                    <a:solidFill>
                      <a:srgbClr val="B7D333">
                        <a:lumMod val="60000"/>
                        <a:lumOff val="40000"/>
                      </a:srgbClr>
                    </a:solidFill>
                    <a:latin typeface="Arial"/>
                    <a:ea typeface="+mn-ea"/>
                  </a:rPr>
                  <a:t>UNIFICADA</a:t>
                </a:r>
                <a:r>
                  <a:rPr lang="en-US" dirty="0" smtClean="0">
                    <a:solidFill>
                      <a:srgbClr val="B7D333">
                        <a:lumMod val="60000"/>
                        <a:lumOff val="40000"/>
                      </a:srgbClr>
                    </a:solidFill>
                    <a:latin typeface="Arial"/>
                    <a:ea typeface="+mn-ea"/>
                  </a:rPr>
                  <a:t> </a:t>
                </a:r>
                <a:endParaRPr lang="en-US" dirty="0">
                  <a:solidFill>
                    <a:srgbClr val="B7D333">
                      <a:lumMod val="60000"/>
                      <a:lumOff val="40000"/>
                    </a:srgbClr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39" name="Donut 101"/>
            <p:cNvSpPr/>
            <p:nvPr/>
          </p:nvSpPr>
          <p:spPr>
            <a:xfrm>
              <a:off x="3057378" y="2119740"/>
              <a:ext cx="3083235" cy="3083601"/>
            </a:xfrm>
            <a:prstGeom prst="donut">
              <a:avLst>
                <a:gd name="adj" fmla="val 27776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alpha val="0"/>
                  </a:schemeClr>
                </a:gs>
                <a:gs pos="50000">
                  <a:schemeClr val="bg1">
                    <a:shade val="67500"/>
                    <a:satMod val="115000"/>
                    <a:alpha val="20000"/>
                  </a:schemeClr>
                </a:gs>
                <a:gs pos="100000">
                  <a:schemeClr val="accent1">
                    <a:lumMod val="50000"/>
                    <a:alpha val="71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96D6"/>
                </a:solidFill>
              </a:endParaRPr>
            </a:p>
          </p:txBody>
        </p:sp>
        <p:sp>
          <p:nvSpPr>
            <p:cNvPr id="40" name="Donut 102"/>
            <p:cNvSpPr/>
            <p:nvPr/>
          </p:nvSpPr>
          <p:spPr>
            <a:xfrm>
              <a:off x="3197733" y="2259809"/>
              <a:ext cx="2802879" cy="2802878"/>
            </a:xfrm>
            <a:prstGeom prst="donut">
              <a:avLst>
                <a:gd name="adj" fmla="val 8187"/>
              </a:avLst>
            </a:prstGeom>
            <a:gradFill flip="none" rotWithShape="1">
              <a:gsLst>
                <a:gs pos="22000">
                  <a:schemeClr val="bg1">
                    <a:shade val="30000"/>
                    <a:satMod val="115000"/>
                    <a:alpha val="0"/>
                  </a:schemeClr>
                </a:gs>
                <a:gs pos="50000">
                  <a:schemeClr val="bg1">
                    <a:shade val="67500"/>
                    <a:satMod val="115000"/>
                    <a:alpha val="17000"/>
                  </a:schemeClr>
                </a:gs>
                <a:gs pos="100000">
                  <a:schemeClr val="bg1">
                    <a:alpha val="6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96D6"/>
                </a:solidFill>
              </a:endParaRPr>
            </a:p>
          </p:txBody>
        </p:sp>
        <p:sp>
          <p:nvSpPr>
            <p:cNvPr id="41" name="Oval 103"/>
            <p:cNvSpPr>
              <a:spLocks noChangeArrowheads="1"/>
            </p:cNvSpPr>
            <p:nvPr/>
          </p:nvSpPr>
          <p:spPr bwMode="auto">
            <a:xfrm>
              <a:off x="2884324" y="1938818"/>
              <a:ext cx="3391241" cy="3391485"/>
            </a:xfrm>
            <a:prstGeom prst="ellipse">
              <a:avLst/>
            </a:prstGeom>
            <a:noFill/>
            <a:ln w="9525">
              <a:solidFill>
                <a:srgbClr val="F1F6D6"/>
              </a:solidFill>
              <a:round/>
              <a:headEnd/>
              <a:tailEnd/>
            </a:ln>
            <a:effectLst>
              <a:outerShdw blurRad="76200" dist="50800" dir="5400000" algn="ctr" rotWithShape="0">
                <a:srgbClr val="808080">
                  <a:alpha val="26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42" name="Oval 104"/>
            <p:cNvSpPr/>
            <p:nvPr/>
          </p:nvSpPr>
          <p:spPr>
            <a:xfrm>
              <a:off x="3975411" y="3110047"/>
              <a:ext cx="1254606" cy="1111340"/>
            </a:xfrm>
            <a:prstGeom prst="ellipse">
              <a:avLst/>
            </a:prstGeom>
            <a:gradFill flip="none" rotWithShape="1">
              <a:gsLst>
                <a:gs pos="0">
                  <a:srgbClr val="01BBBB">
                    <a:shade val="30000"/>
                    <a:satMod val="115000"/>
                  </a:srgbClr>
                </a:gs>
                <a:gs pos="50000">
                  <a:srgbClr val="01BBBB">
                    <a:shade val="67500"/>
                    <a:satMod val="115000"/>
                  </a:srgbClr>
                </a:gs>
                <a:gs pos="100000">
                  <a:srgbClr val="01BBB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  <a:alpha val="39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 smtClean="0">
                  <a:solidFill>
                    <a:srgbClr val="FFFFFF"/>
                  </a:solidFill>
                  <a:latin typeface="Arial"/>
                  <a:ea typeface="+mn-ea"/>
                </a:rPr>
                <a:t>Data</a:t>
              </a:r>
              <a:r>
                <a:rPr lang="en-US" sz="1500" b="1" dirty="0">
                  <a:solidFill>
                    <a:srgbClr val="FFFFFF"/>
                  </a:solidFill>
                  <a:latin typeface="Arial"/>
                  <a:ea typeface="+mn-ea"/>
                </a:rPr>
                <a:t/>
              </a:r>
              <a:br>
                <a:rPr lang="en-US" sz="1500" b="1" dirty="0">
                  <a:solidFill>
                    <a:srgbClr val="FFFFFF"/>
                  </a:solidFill>
                  <a:latin typeface="Arial"/>
                  <a:ea typeface="+mn-ea"/>
                </a:rPr>
              </a:br>
              <a:r>
                <a:rPr lang="en-US" sz="1500" b="1" dirty="0" smtClean="0">
                  <a:solidFill>
                    <a:srgbClr val="FFFFFF"/>
                  </a:solidFill>
                  <a:latin typeface="Arial"/>
                  <a:ea typeface="+mn-ea"/>
                </a:rPr>
                <a:t>Center</a:t>
              </a:r>
            </a:p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 err="1" smtClean="0">
                  <a:solidFill>
                    <a:srgbClr val="FFFFFF"/>
                  </a:solidFill>
                  <a:latin typeface="Arial"/>
                  <a:ea typeface="+mn-ea"/>
                </a:rPr>
                <a:t>Unificado</a:t>
              </a:r>
              <a:endParaRPr lang="en-US" sz="1500" b="1" dirty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43" name="Oval 108"/>
            <p:cNvSpPr/>
            <p:nvPr/>
          </p:nvSpPr>
          <p:spPr>
            <a:xfrm>
              <a:off x="4146512" y="2010234"/>
              <a:ext cx="904966" cy="9061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95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defRPr/>
              </a:pPr>
              <a:endParaRPr lang="en-US" sz="2000" dirty="0">
                <a:solidFill>
                  <a:srgbClr val="FFFFFF"/>
                </a:solidFill>
                <a:effectLst>
                  <a:outerShdw blurRad="177800" algn="ctr" rotWithShape="0">
                    <a:prstClr val="black">
                      <a:alpha val="60000"/>
                    </a:prstClr>
                  </a:outerShdw>
                </a:effectLst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Box 109"/>
            <p:cNvSpPr txBox="1"/>
            <p:nvPr/>
          </p:nvSpPr>
          <p:spPr>
            <a:xfrm>
              <a:off x="4105430" y="2338750"/>
              <a:ext cx="995883" cy="253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 smtClean="0">
                  <a:solidFill>
                    <a:srgbClr val="000000"/>
                  </a:solidFill>
                  <a:latin typeface="Arial"/>
                  <a:ea typeface="+mn-ea"/>
                </a:rPr>
                <a:t>Computação</a:t>
              </a:r>
              <a:endParaRPr lang="en-US" sz="105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grpSp>
          <p:nvGrpSpPr>
            <p:cNvPr id="45" name="Group 55"/>
            <p:cNvGrpSpPr>
              <a:grpSpLocks/>
            </p:cNvGrpSpPr>
            <p:nvPr/>
          </p:nvGrpSpPr>
          <p:grpSpPr bwMode="auto">
            <a:xfrm>
              <a:off x="5245173" y="2911668"/>
              <a:ext cx="904966" cy="906196"/>
              <a:chOff x="5296688" y="3207882"/>
              <a:chExt cx="904966" cy="906196"/>
            </a:xfrm>
          </p:grpSpPr>
          <p:sp>
            <p:nvSpPr>
              <p:cNvPr id="55" name="Oval 107"/>
              <p:cNvSpPr/>
              <p:nvPr/>
            </p:nvSpPr>
            <p:spPr>
              <a:xfrm>
                <a:off x="5296688" y="3207882"/>
                <a:ext cx="904966" cy="906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TextBox 110"/>
              <p:cNvSpPr txBox="1"/>
              <p:nvPr/>
            </p:nvSpPr>
            <p:spPr>
              <a:xfrm>
                <a:off x="5352257" y="3547507"/>
                <a:ext cx="847810" cy="2538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 err="1" smtClean="0">
                    <a:solidFill>
                      <a:srgbClr val="000000"/>
                    </a:solidFill>
                    <a:latin typeface="Arial"/>
                    <a:ea typeface="+mn-ea"/>
                  </a:rPr>
                  <a:t>Rede</a:t>
                </a:r>
                <a:endParaRPr lang="en-US" sz="1050" dirty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3502530" y="4161694"/>
              <a:ext cx="905398" cy="905397"/>
              <a:chOff x="4146474" y="4341998"/>
              <a:chExt cx="905398" cy="905397"/>
            </a:xfrm>
          </p:grpSpPr>
          <p:sp>
            <p:nvSpPr>
              <p:cNvPr id="53" name="Oval 105"/>
              <p:cNvSpPr/>
              <p:nvPr/>
            </p:nvSpPr>
            <p:spPr>
              <a:xfrm>
                <a:off x="4145867" y="4342553"/>
                <a:ext cx="906554" cy="9046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TextBox 111"/>
              <p:cNvSpPr txBox="1"/>
              <p:nvPr/>
            </p:nvSpPr>
            <p:spPr>
              <a:xfrm>
                <a:off x="4174445" y="4683765"/>
                <a:ext cx="849398" cy="2697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Arial"/>
                    <a:ea typeface="+mn-ea"/>
                  </a:rPr>
                  <a:t>Storage</a:t>
                </a:r>
              </a:p>
            </p:txBody>
          </p:sp>
        </p:grpSp>
        <p:grpSp>
          <p:nvGrpSpPr>
            <p:cNvPr id="47" name="Group 56"/>
            <p:cNvGrpSpPr>
              <a:grpSpLocks/>
            </p:cNvGrpSpPr>
            <p:nvPr/>
          </p:nvGrpSpPr>
          <p:grpSpPr bwMode="auto">
            <a:xfrm>
              <a:off x="2958361" y="2898971"/>
              <a:ext cx="1100410" cy="906196"/>
              <a:chOff x="2868209" y="3208063"/>
              <a:chExt cx="1100410" cy="906196"/>
            </a:xfrm>
          </p:grpSpPr>
          <p:sp>
            <p:nvSpPr>
              <p:cNvPr id="51" name="Oval 106"/>
              <p:cNvSpPr/>
              <p:nvPr/>
            </p:nvSpPr>
            <p:spPr>
              <a:xfrm>
                <a:off x="2965639" y="3208063"/>
                <a:ext cx="904966" cy="906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TextBox 112"/>
              <p:cNvSpPr txBox="1"/>
              <p:nvPr/>
            </p:nvSpPr>
            <p:spPr>
              <a:xfrm>
                <a:off x="2868209" y="3547688"/>
                <a:ext cx="1100410" cy="253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 err="1" smtClean="0">
                    <a:solidFill>
                      <a:srgbClr val="000000"/>
                    </a:solidFill>
                    <a:latin typeface="Arial"/>
                    <a:ea typeface="+mn-ea"/>
                  </a:rPr>
                  <a:t>Gerenciamento</a:t>
                </a:r>
                <a:endParaRPr lang="en-US" sz="1050" dirty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  <p:grpSp>
          <p:nvGrpSpPr>
            <p:cNvPr id="48" name="Group 58"/>
            <p:cNvGrpSpPr>
              <a:grpSpLocks/>
            </p:cNvGrpSpPr>
            <p:nvPr/>
          </p:nvGrpSpPr>
          <p:grpSpPr bwMode="auto">
            <a:xfrm>
              <a:off x="4790942" y="4133791"/>
              <a:ext cx="965914" cy="905397"/>
              <a:chOff x="4123388" y="4341998"/>
              <a:chExt cx="965914" cy="905397"/>
            </a:xfrm>
          </p:grpSpPr>
          <p:sp>
            <p:nvSpPr>
              <p:cNvPr id="49" name="Oval 59"/>
              <p:cNvSpPr/>
              <p:nvPr/>
            </p:nvSpPr>
            <p:spPr>
              <a:xfrm>
                <a:off x="4147363" y="4341889"/>
                <a:ext cx="903378" cy="906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TextBox 61"/>
              <p:cNvSpPr txBox="1"/>
              <p:nvPr/>
            </p:nvSpPr>
            <p:spPr>
              <a:xfrm>
                <a:off x="4123548" y="4708494"/>
                <a:ext cx="965297" cy="2539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 err="1" smtClean="0">
                    <a:solidFill>
                      <a:srgbClr val="000000"/>
                    </a:solidFill>
                    <a:latin typeface="Arial"/>
                    <a:ea typeface="+mn-ea"/>
                  </a:rPr>
                  <a:t>Securança</a:t>
                </a:r>
                <a:endParaRPr lang="en-US" sz="1050" dirty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89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0" y="4672013"/>
            <a:ext cx="9144000" cy="200025"/>
          </a:xfrm>
          <a:prstGeom prst="rect">
            <a:avLst/>
          </a:prstGeom>
          <a:gradFill rotWithShape="1">
            <a:gsLst>
              <a:gs pos="0">
                <a:srgbClr val="0183B7"/>
              </a:gs>
              <a:gs pos="100000">
                <a:srgbClr val="003D5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01863"/>
            <a:ext cx="9144000" cy="211137"/>
          </a:xfrm>
          <a:prstGeom prst="rect">
            <a:avLst/>
          </a:prstGeom>
          <a:gradFill rotWithShape="1">
            <a:gsLst>
              <a:gs pos="0">
                <a:srgbClr val="0183B7"/>
              </a:gs>
              <a:gs pos="100000">
                <a:srgbClr val="003D5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0" y="2471738"/>
            <a:ext cx="9144000" cy="2206625"/>
          </a:xfrm>
          <a:prstGeom prst="rect">
            <a:avLst/>
          </a:prstGeom>
          <a:gradFill rotWithShape="1">
            <a:gsLst>
              <a:gs pos="0">
                <a:srgbClr val="015F85">
                  <a:alpha val="60001"/>
                </a:srgbClr>
              </a:gs>
              <a:gs pos="100000">
                <a:srgbClr val="01537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5638" y="1468438"/>
            <a:ext cx="6940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/>
          <a:p>
            <a:pPr defTabSz="814388" eaLnBrk="0" hangingPunct="0">
              <a:tabLst>
                <a:tab pos="4459288" algn="l"/>
              </a:tabLst>
            </a:pPr>
            <a:endParaRPr lang="en-GB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0" y="4684713"/>
            <a:ext cx="9144000" cy="0"/>
          </a:xfrm>
          <a:prstGeom prst="line">
            <a:avLst/>
          </a:prstGeom>
          <a:noFill/>
          <a:ln w="9525">
            <a:solidFill>
              <a:srgbClr val="0183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2417763"/>
            <a:ext cx="9144000" cy="0"/>
          </a:xfrm>
          <a:prstGeom prst="line">
            <a:avLst/>
          </a:prstGeom>
          <a:noFill/>
          <a:ln w="9525">
            <a:solidFill>
              <a:srgbClr val="0183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0663" y="4967288"/>
            <a:ext cx="2178050" cy="8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/>
          <a:p>
            <a:pPr defTabSz="814388" eaLnBrk="0" hangingPunct="0"/>
            <a:r>
              <a:rPr lang="en-US" sz="24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Center </a:t>
            </a:r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Estático</a:t>
            </a:r>
            <a:endParaRPr lang="en-US" sz="24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50050" y="4967288"/>
            <a:ext cx="2149475" cy="11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/>
          <a:p>
            <a:pPr defTabSz="814388" eaLnBrk="0" hangingPunct="0"/>
            <a:r>
              <a:rPr lang="en-US" sz="24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Center com </a:t>
            </a:r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serviços</a:t>
            </a:r>
            <a:r>
              <a:rPr lang="en-US" sz="24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dinâmicos</a:t>
            </a:r>
            <a:endParaRPr lang="en-US" sz="2400" u="none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-5400000">
            <a:off x="1000125" y="3952876"/>
            <a:ext cx="619125" cy="12700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-5400000">
            <a:off x="3170237" y="3952876"/>
            <a:ext cx="619125" cy="12700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-5400000">
            <a:off x="5322887" y="3952876"/>
            <a:ext cx="619125" cy="12700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-5400000">
            <a:off x="7515225" y="3952876"/>
            <a:ext cx="619125" cy="12700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5927725" y="1497013"/>
            <a:ext cx="3911600" cy="3911600"/>
            <a:chOff x="3734" y="943"/>
            <a:chExt cx="2464" cy="2464"/>
          </a:xfrm>
        </p:grpSpPr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3734" y="943"/>
              <a:ext cx="2464" cy="2464"/>
            </a:xfrm>
            <a:prstGeom prst="ellipse">
              <a:avLst/>
            </a:prstGeom>
            <a:gradFill rotWithShape="1">
              <a:gsLst>
                <a:gs pos="0">
                  <a:srgbClr val="89A424">
                    <a:alpha val="62999"/>
                  </a:srgbClr>
                </a:gs>
                <a:gs pos="100000">
                  <a:srgbClr val="3F4C1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498" y="2523"/>
              <a:ext cx="857" cy="2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46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4477" y="1706"/>
              <a:ext cx="930" cy="930"/>
              <a:chOff x="2790" y="2345"/>
              <a:chExt cx="1644" cy="1642"/>
            </a:xfrm>
          </p:grpSpPr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2790" y="2345"/>
                <a:ext cx="1644" cy="1642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4A591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2124" tIns="41061" rIns="82124" bIns="41061" anchor="ctr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 flipV="1">
                <a:off x="2880" y="2433"/>
                <a:ext cx="1464" cy="1462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4A591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477" y="2003"/>
              <a:ext cx="89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/>
            <a:p>
              <a:pPr defTabSz="814388" eaLnBrk="0" hangingPunct="0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Minutos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4279" y="1501"/>
              <a:ext cx="1352" cy="13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5 h 21600"/>
                <a:gd name="T8" fmla="*/ 3 w 21600"/>
                <a:gd name="T9" fmla="*/ 5 h 21600"/>
                <a:gd name="T10" fmla="*/ 5 w 21600"/>
                <a:gd name="T11" fmla="*/ 5 h 21600"/>
                <a:gd name="T12" fmla="*/ 5 w 21600"/>
                <a:gd name="T13" fmla="*/ 3 h 21600"/>
                <a:gd name="T14" fmla="*/ 5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80" y="10800"/>
                  </a:moveTo>
                  <a:cubicBezTo>
                    <a:pt x="2380" y="15450"/>
                    <a:pt x="6150" y="19220"/>
                    <a:pt x="10800" y="19220"/>
                  </a:cubicBezTo>
                  <a:cubicBezTo>
                    <a:pt x="15450" y="19220"/>
                    <a:pt x="19220" y="15450"/>
                    <a:pt x="19220" y="10800"/>
                  </a:cubicBezTo>
                  <a:cubicBezTo>
                    <a:pt x="19220" y="6150"/>
                    <a:pt x="15450" y="2380"/>
                    <a:pt x="10800" y="2380"/>
                  </a:cubicBezTo>
                  <a:cubicBezTo>
                    <a:pt x="6150" y="2380"/>
                    <a:pt x="2380" y="6150"/>
                    <a:pt x="238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9A424">
                    <a:alpha val="62999"/>
                  </a:srgbClr>
                </a:gs>
                <a:gs pos="100000">
                  <a:srgbClr val="3F4C11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590550" y="2709862"/>
            <a:ext cx="1508126" cy="1638300"/>
            <a:chOff x="372" y="1707"/>
            <a:chExt cx="950" cy="1032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465" y="2523"/>
              <a:ext cx="857" cy="2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46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372" y="1707"/>
              <a:ext cx="930" cy="930"/>
              <a:chOff x="2790" y="2345"/>
              <a:chExt cx="1644" cy="1642"/>
            </a:xfrm>
          </p:grpSpPr>
          <p:sp>
            <p:nvSpPr>
              <p:cNvPr id="29" name="Oval 30"/>
              <p:cNvSpPr>
                <a:spLocks noChangeArrowheads="1"/>
              </p:cNvSpPr>
              <p:nvPr/>
            </p:nvSpPr>
            <p:spPr bwMode="auto">
              <a:xfrm>
                <a:off x="2790" y="2345"/>
                <a:ext cx="1644" cy="1642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4A591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2124" tIns="41061" rIns="82124" bIns="41061" anchor="ctr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Oval 31"/>
              <p:cNvSpPr>
                <a:spLocks noChangeArrowheads="1"/>
              </p:cNvSpPr>
              <p:nvPr/>
            </p:nvSpPr>
            <p:spPr bwMode="auto">
              <a:xfrm flipV="1">
                <a:off x="2880" y="2433"/>
                <a:ext cx="1464" cy="1462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4A591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/>
              <a:p>
                <a:endPara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460" y="2009"/>
              <a:ext cx="77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/>
            <a:p>
              <a:pPr defTabSz="814388" eaLnBrk="0" hangingPunct="0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Meses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4933954" y="2706689"/>
            <a:ext cx="1476376" cy="1636713"/>
            <a:chOff x="3108" y="1705"/>
            <a:chExt cx="930" cy="1031"/>
          </a:xfrm>
        </p:grpSpPr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3133" y="2520"/>
              <a:ext cx="857" cy="2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46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108" y="1705"/>
              <a:ext cx="930" cy="930"/>
            </a:xfrm>
            <a:prstGeom prst="ellipse">
              <a:avLst/>
            </a:prstGeom>
            <a:gradFill rotWithShape="1">
              <a:gsLst>
                <a:gs pos="0">
                  <a:srgbClr val="A0C02A"/>
                </a:gs>
                <a:gs pos="100000">
                  <a:srgbClr val="4A591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 flipV="1">
              <a:off x="3159" y="1756"/>
              <a:ext cx="828" cy="828"/>
            </a:xfrm>
            <a:prstGeom prst="ellipse">
              <a:avLst/>
            </a:prstGeom>
            <a:gradFill rotWithShape="1">
              <a:gsLst>
                <a:gs pos="0">
                  <a:srgbClr val="A0C02A"/>
                </a:gs>
                <a:gs pos="100000">
                  <a:srgbClr val="4A591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3251" y="2006"/>
              <a:ext cx="55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>
              <a:spAutoFit/>
            </a:bodyPr>
            <a:lstStyle/>
            <a:p>
              <a:pPr defTabSz="814388" eaLnBrk="0" hangingPunct="0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Dias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2762251" y="2708275"/>
            <a:ext cx="1716088" cy="1639888"/>
            <a:chOff x="1740" y="1706"/>
            <a:chExt cx="1081" cy="1033"/>
          </a:xfrm>
        </p:grpSpPr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1805" y="2523"/>
              <a:ext cx="857" cy="2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46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1740" y="1706"/>
              <a:ext cx="930" cy="930"/>
            </a:xfrm>
            <a:prstGeom prst="ellipse">
              <a:avLst/>
            </a:prstGeom>
            <a:gradFill rotWithShape="1">
              <a:gsLst>
                <a:gs pos="0">
                  <a:srgbClr val="A0C02A"/>
                </a:gs>
                <a:gs pos="100000">
                  <a:srgbClr val="4A591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41"/>
            <p:cNvSpPr>
              <a:spLocks noChangeArrowheads="1"/>
            </p:cNvSpPr>
            <p:nvPr/>
          </p:nvSpPr>
          <p:spPr bwMode="auto">
            <a:xfrm flipV="1">
              <a:off x="1791" y="1757"/>
              <a:ext cx="828" cy="828"/>
            </a:xfrm>
            <a:prstGeom prst="ellipse">
              <a:avLst/>
            </a:prstGeom>
            <a:gradFill rotWithShape="1">
              <a:gsLst>
                <a:gs pos="0">
                  <a:srgbClr val="A0C02A"/>
                </a:gs>
                <a:gs pos="100000">
                  <a:srgbClr val="4A591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1757" y="2003"/>
              <a:ext cx="106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/>
            <a:p>
              <a:pPr defTabSz="814388" eaLnBrk="0" hangingPunct="0"/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Semanas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88641" y="1601769"/>
            <a:ext cx="8966717" cy="4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/>
          <a:p>
            <a:pPr defTabSz="814388" eaLnBrk="0" hangingPunct="0"/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Serviços</a:t>
            </a:r>
            <a:r>
              <a:rPr lang="en-US" sz="24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provisionados</a:t>
            </a:r>
            <a:r>
              <a:rPr lang="en-US" sz="24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sob </a:t>
            </a:r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demanda</a:t>
            </a:r>
            <a:r>
              <a:rPr lang="en-US" sz="24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de forma </a:t>
            </a:r>
            <a:r>
              <a:rPr lang="en-US" sz="2400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automatizada</a:t>
            </a:r>
            <a:endParaRPr lang="en-US" sz="24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ght Arrow 77"/>
          <p:cNvSpPr>
            <a:spLocks noChangeArrowheads="1"/>
          </p:cNvSpPr>
          <p:nvPr/>
        </p:nvSpPr>
        <p:spPr bwMode="auto">
          <a:xfrm>
            <a:off x="2344738" y="5218113"/>
            <a:ext cx="4308475" cy="876300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00425C"/>
              </a:gs>
              <a:gs pos="100000">
                <a:srgbClr val="01537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107504" y="837517"/>
            <a:ext cx="8803838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Melhoria na resposta e redução de custos</a:t>
            </a:r>
            <a:endParaRPr lang="pt-BR" sz="3200" u="non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78"/>
          <p:cNvSpPr>
            <a:spLocks noChangeArrowheads="1"/>
          </p:cNvSpPr>
          <p:nvPr/>
        </p:nvSpPr>
        <p:spPr bwMode="auto">
          <a:xfrm>
            <a:off x="520700" y="6491684"/>
            <a:ext cx="8321675" cy="393700"/>
          </a:xfrm>
          <a:prstGeom prst="rect">
            <a:avLst/>
          </a:prstGeom>
          <a:gradFill rotWithShape="0">
            <a:gsLst>
              <a:gs pos="0">
                <a:schemeClr val="tx1">
                  <a:alpha val="35001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 sz="1400" u="none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16788" y="4726384"/>
            <a:ext cx="564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59595F"/>
              </a:buClr>
              <a:buFont typeface="Arial" pitchFamily="34" charset="0"/>
              <a:buNone/>
            </a:pPr>
            <a:r>
              <a:rPr lang="en-US" sz="1400" u="none">
                <a:solidFill>
                  <a:srgbClr val="5959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CPU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-2750788">
            <a:off x="1600375" y="6083795"/>
            <a:ext cx="4235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59595F"/>
              </a:buClr>
              <a:buFont typeface="Arial" pitchFamily="34" charset="0"/>
              <a:buNone/>
            </a:pPr>
            <a:r>
              <a:rPr lang="en-US" sz="1400" u="none">
                <a:solidFill>
                  <a:srgbClr val="5959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I/O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-5400000">
            <a:off x="3171618" y="1807864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iscoSans ExtraLight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59595F"/>
              </a:buClr>
              <a:buFont typeface="Arial" pitchFamily="34" charset="0"/>
              <a:buNone/>
            </a:pPr>
            <a:r>
              <a:rPr lang="en-US" sz="1400" u="none" dirty="0">
                <a:solidFill>
                  <a:srgbClr val="59595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Memory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946275" y="1619646"/>
            <a:ext cx="5949950" cy="4929188"/>
            <a:chOff x="1226" y="914"/>
            <a:chExt cx="3748" cy="3105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478" y="2802"/>
              <a:ext cx="2496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226" y="2794"/>
              <a:ext cx="1225" cy="1225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2451" y="914"/>
              <a:ext cx="0" cy="2016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u="none"/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70288" y="4178696"/>
            <a:ext cx="731837" cy="73183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22763" y="4170759"/>
            <a:ext cx="731837" cy="73183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243263" y="4505721"/>
            <a:ext cx="731837" cy="73183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562350" y="3430984"/>
            <a:ext cx="731838" cy="73183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73650" y="4170759"/>
            <a:ext cx="731838" cy="7318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69D4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002088" y="4505721"/>
            <a:ext cx="731837" cy="7318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69D4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21000" y="4831159"/>
            <a:ext cx="731838" cy="7318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69D4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219450" y="3762771"/>
            <a:ext cx="731838" cy="7318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69D4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294188" y="3427809"/>
            <a:ext cx="731837" cy="7318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69D4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552825" y="2688034"/>
            <a:ext cx="731838" cy="7318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69D4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6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sz="1400" b="1" u="none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VM</a:t>
            </a:r>
          </a:p>
        </p:txBody>
      </p: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5208588" y="1556146"/>
            <a:ext cx="3070225" cy="1871663"/>
            <a:chOff x="3281" y="874"/>
            <a:chExt cx="1934" cy="1012"/>
          </a:xfrm>
        </p:grpSpPr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 rot="5400000" flipV="1">
              <a:off x="3244" y="1427"/>
              <a:ext cx="228" cy="15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47B0D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73025" tIns="36511" rIns="73025" bIns="36511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en-US" sz="1400" u="none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419" y="874"/>
              <a:ext cx="1796" cy="92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47B0D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1" rIns="73025" bIns="36511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en-US" sz="1400" u="none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3478" y="933"/>
              <a:ext cx="1716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Virtualização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de </a:t>
              </a: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mais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aplicações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.</a:t>
              </a:r>
              <a:endParaRPr lang="en-US" sz="1400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Aumento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da </a:t>
              </a: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densidade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de VMs</a:t>
              </a:r>
            </a:p>
            <a:p>
              <a:pPr eaLnBrk="1" hangingPunct="1">
                <a:spcBef>
                  <a:spcPts val="60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Aumento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da </a:t>
              </a: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Visibilidade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e </a:t>
              </a:r>
              <a:r>
                <a:rPr lang="en-US" sz="1400" u="none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Controle</a:t>
              </a:r>
              <a:r>
                <a:rPr lang="en-US" sz="1400" u="none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.</a:t>
              </a:r>
              <a:endParaRPr lang="en-US" sz="1400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878497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Performance, escalabilidade, custos</a:t>
            </a:r>
            <a:endParaRPr lang="pt-BR" sz="3200" u="non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50"/>
          <p:cNvSpPr>
            <a:spLocks noChangeArrowheads="1"/>
          </p:cNvSpPr>
          <p:nvPr/>
        </p:nvSpPr>
        <p:spPr bwMode="auto">
          <a:xfrm rot="10800000">
            <a:off x="2205038" y="2744716"/>
            <a:ext cx="2667000" cy="479589"/>
          </a:xfrm>
          <a:prstGeom prst="downArrow">
            <a:avLst>
              <a:gd name="adj1" fmla="val 70102"/>
              <a:gd name="adj2" fmla="val 19841"/>
            </a:avLst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u="none">
              <a:latin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65125" y="1124744"/>
            <a:ext cx="8959403" cy="5472608"/>
            <a:chOff x="365125" y="1124744"/>
            <a:chExt cx="8959403" cy="5472608"/>
          </a:xfrm>
        </p:grpSpPr>
        <p:sp>
          <p:nvSpPr>
            <p:cNvPr id="7" name="Can 11"/>
            <p:cNvSpPr/>
            <p:nvPr/>
          </p:nvSpPr>
          <p:spPr bwMode="auto">
            <a:xfrm>
              <a:off x="2513730" y="5401810"/>
              <a:ext cx="2053506" cy="1144588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124" tIns="41061" rIns="82124" bIns="41061"/>
            <a:lstStyle/>
            <a:p>
              <a:pPr indent="177800"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u="none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2281238" y="5726083"/>
              <a:ext cx="2514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</a:pPr>
              <a:r>
                <a:rPr lang="en-US" sz="2200" u="none" dirty="0" err="1" smtClean="0">
                  <a:solidFill>
                    <a:schemeClr val="bg1"/>
                  </a:solidFill>
                </a:rPr>
                <a:t>Atualizado</a:t>
              </a:r>
              <a:r>
                <a:rPr lang="en-US" sz="2200" u="none" dirty="0" smtClean="0">
                  <a:solidFill>
                    <a:schemeClr val="bg1"/>
                  </a:solidFill>
                </a:rPr>
                <a:t> &amp; </a:t>
              </a:r>
              <a:r>
                <a:rPr lang="en-US" sz="2200" u="none" dirty="0" err="1" smtClean="0">
                  <a:solidFill>
                    <a:schemeClr val="bg1"/>
                  </a:solidFill>
                </a:rPr>
                <a:t>Consolidado</a:t>
              </a:r>
              <a:endParaRPr lang="en-US" sz="2200" u="none" dirty="0">
                <a:solidFill>
                  <a:schemeClr val="bg1"/>
                </a:solidFill>
              </a:endParaRPr>
            </a:p>
          </p:txBody>
        </p:sp>
        <p:sp>
          <p:nvSpPr>
            <p:cNvPr id="10" name="Can 12"/>
            <p:cNvSpPr/>
            <p:nvPr/>
          </p:nvSpPr>
          <p:spPr bwMode="auto">
            <a:xfrm>
              <a:off x="2509838" y="3456291"/>
              <a:ext cx="2054224" cy="114458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124" tIns="41061" rIns="82124" bIns="41061"/>
            <a:lstStyle/>
            <a:p>
              <a:pPr indent="177800" algn="ctr" defTabSz="814388" eaLnBrk="0" hangingPunct="0">
                <a:lnSpc>
                  <a:spcPct val="90000"/>
                </a:lnSpc>
                <a:defRPr/>
              </a:pPr>
              <a:endParaRPr lang="en-US" sz="2200" u="none" dirty="0">
                <a:solidFill>
                  <a:schemeClr val="bg1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2509839" y="3820649"/>
              <a:ext cx="2054224" cy="7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</a:pPr>
              <a:r>
                <a:rPr lang="en-US" sz="2200" u="none" dirty="0" err="1" smtClean="0">
                  <a:solidFill>
                    <a:schemeClr val="bg1"/>
                  </a:solidFill>
                </a:rPr>
                <a:t>Agilidade</a:t>
              </a:r>
              <a:r>
                <a:rPr lang="en-US" sz="2200" u="none" dirty="0" smtClean="0">
                  <a:solidFill>
                    <a:schemeClr val="bg1"/>
                  </a:solidFill>
                </a:rPr>
                <a:t> &amp; </a:t>
              </a:r>
              <a:r>
                <a:rPr lang="en-US" sz="2200" u="none" dirty="0" err="1" smtClean="0">
                  <a:solidFill>
                    <a:schemeClr val="bg1"/>
                  </a:solidFill>
                </a:rPr>
                <a:t>Automação</a:t>
              </a:r>
              <a:endParaRPr lang="en-US" sz="2200" u="none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 bwMode="auto">
            <a:xfrm>
              <a:off x="1520825" y="5431179"/>
              <a:ext cx="609600" cy="1085850"/>
              <a:chOff x="369" y="1030"/>
              <a:chExt cx="1599" cy="2846"/>
            </a:xfrm>
          </p:grpSpPr>
          <p:pic>
            <p:nvPicPr>
              <p:cNvPr id="13" name="Picture 336" descr="D:\090308MyDocuments01\My Documents\Images\DataCenter\racks\rack-california expansion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" y="1032"/>
                <a:ext cx="800" cy="28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37" descr="D:\090308MyDocuments01\My Documents\Images\DataCenter\racks\rack-california switch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" y="1030"/>
                <a:ext cx="801" cy="28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5761379"/>
              <a:ext cx="425450" cy="425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5761379"/>
              <a:ext cx="425450" cy="425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5761379"/>
              <a:ext cx="425450" cy="425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5761379"/>
              <a:ext cx="425450" cy="425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ight Arrow 54"/>
            <p:cNvSpPr/>
            <p:nvPr/>
          </p:nvSpPr>
          <p:spPr bwMode="auto">
            <a:xfrm>
              <a:off x="1139825" y="5783604"/>
              <a:ext cx="381000" cy="381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indent="177800" defTabSz="814388" eaLnBrk="0" hangingPunct="0">
                <a:lnSpc>
                  <a:spcPct val="90000"/>
                </a:lnSpc>
                <a:buFontTx/>
                <a:buChar char="•"/>
                <a:defRPr/>
              </a:pPr>
              <a:endParaRPr lang="en-US" sz="2000" u="none">
                <a:latin typeface="Arial" charset="0"/>
                <a:ea typeface="+mn-ea"/>
              </a:endParaRPr>
            </a:p>
          </p:txBody>
        </p:sp>
        <p:sp>
          <p:nvSpPr>
            <p:cNvPr id="21" name="Can 14"/>
            <p:cNvSpPr/>
            <p:nvPr/>
          </p:nvSpPr>
          <p:spPr bwMode="auto">
            <a:xfrm>
              <a:off x="2513729" y="1368059"/>
              <a:ext cx="2053506" cy="114458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2124" tIns="41061" rIns="82124" bIns="41061"/>
            <a:lstStyle/>
            <a:p>
              <a:pPr indent="177800" defTabSz="814388" eaLnBrk="0" hangingPunct="0">
                <a:lnSpc>
                  <a:spcPct val="90000"/>
                </a:lnSpc>
                <a:buFontTx/>
                <a:buChar char="•"/>
                <a:defRPr/>
              </a:pPr>
              <a:endParaRPr lang="en-US" sz="2200" u="none">
                <a:latin typeface="Arial" charset="0"/>
                <a:ea typeface="+mn-ea"/>
              </a:endParaRPr>
            </a:p>
          </p:txBody>
        </p:sp>
        <p:sp>
          <p:nvSpPr>
            <p:cNvPr id="22" name="TextBox 19"/>
            <p:cNvSpPr txBox="1"/>
            <p:nvPr/>
          </p:nvSpPr>
          <p:spPr bwMode="auto">
            <a:xfrm>
              <a:off x="2357438" y="1695329"/>
              <a:ext cx="2362200" cy="708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u="none" dirty="0" err="1" smtClean="0">
                  <a:solidFill>
                    <a:schemeClr val="bg1"/>
                  </a:solidFill>
                  <a:latin typeface="CiscoSans ExtraLight"/>
                </a:rPr>
                <a:t>Nuvem</a:t>
              </a:r>
              <a:r>
                <a:rPr lang="en-US" sz="2200" u="none" dirty="0" smtClean="0">
                  <a:solidFill>
                    <a:schemeClr val="bg1"/>
                  </a:solidFill>
                  <a:latin typeface="CiscoSans ExtraLight"/>
                </a:rPr>
                <a:t> </a:t>
              </a:r>
              <a:r>
                <a:rPr lang="en-US" sz="2200" u="none" dirty="0">
                  <a:solidFill>
                    <a:schemeClr val="bg1"/>
                  </a:solidFill>
                  <a:latin typeface="CiscoSans ExtraLight"/>
                </a:rPr>
                <a:t>&amp;</a:t>
              </a:r>
              <a:br>
                <a:rPr lang="en-US" sz="2200" u="none" dirty="0">
                  <a:solidFill>
                    <a:schemeClr val="bg1"/>
                  </a:solidFill>
                  <a:latin typeface="CiscoSans ExtraLight"/>
                </a:rPr>
              </a:br>
              <a:r>
                <a:rPr lang="en-US" sz="2200" u="none" dirty="0" err="1" smtClean="0">
                  <a:solidFill>
                    <a:schemeClr val="bg1"/>
                  </a:solidFill>
                  <a:latin typeface="CiscoSans ExtraLight"/>
                </a:rPr>
                <a:t>Autosserviço</a:t>
              </a:r>
              <a:endParaRPr lang="en-US" sz="2200" u="none" dirty="0">
                <a:solidFill>
                  <a:schemeClr val="bg1"/>
                </a:solidFill>
                <a:latin typeface="CiscoSans ExtraLight"/>
              </a:endParaRPr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8" y="1458546"/>
              <a:ext cx="1447800" cy="9636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454025" y="3245158"/>
              <a:ext cx="1592263" cy="1566852"/>
              <a:chOff x="317864" y="3022622"/>
              <a:chExt cx="1592414" cy="1567206"/>
            </a:xfrm>
          </p:grpSpPr>
          <p:cxnSp>
            <p:nvCxnSpPr>
              <p:cNvPr id="25" name="Straight Connector 58"/>
              <p:cNvCxnSpPr/>
              <p:nvPr/>
            </p:nvCxnSpPr>
            <p:spPr bwMode="auto">
              <a:xfrm rot="5400000">
                <a:off x="875899" y="3618852"/>
                <a:ext cx="381086" cy="158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59"/>
              <p:cNvCxnSpPr/>
              <p:nvPr/>
            </p:nvCxnSpPr>
            <p:spPr bwMode="auto">
              <a:xfrm>
                <a:off x="1219650" y="3505320"/>
                <a:ext cx="457243" cy="30486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64"/>
              <p:cNvCxnSpPr/>
              <p:nvPr/>
            </p:nvCxnSpPr>
            <p:spPr bwMode="auto">
              <a:xfrm rot="5400000">
                <a:off x="686184" y="3505335"/>
                <a:ext cx="228652" cy="2286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8" name="Group 11"/>
              <p:cNvGrpSpPr>
                <a:grpSpLocks noChangeAspect="1"/>
              </p:cNvGrpSpPr>
              <p:nvPr/>
            </p:nvGrpSpPr>
            <p:grpSpPr bwMode="auto">
              <a:xfrm>
                <a:off x="394064" y="3639772"/>
                <a:ext cx="438291" cy="779828"/>
                <a:chOff x="369" y="1030"/>
                <a:chExt cx="1599" cy="2846"/>
              </a:xfrm>
            </p:grpSpPr>
            <p:pic>
              <p:nvPicPr>
                <p:cNvPr id="41" name="Picture 336" descr="D:\090308MyDocuments01\My Documents\Images\DataCenter\racks\rack-california expansion.pn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" y="1032"/>
                  <a:ext cx="800" cy="28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337" descr="D:\090308MyDocuments01\My Documents\Images\DataCenter\racks\rack-california switch.pn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7" y="1030"/>
                  <a:ext cx="801" cy="284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11"/>
              <p:cNvGrpSpPr>
                <a:grpSpLocks noChangeAspect="1"/>
              </p:cNvGrpSpPr>
              <p:nvPr/>
            </p:nvGrpSpPr>
            <p:grpSpPr bwMode="auto">
              <a:xfrm>
                <a:off x="870173" y="3810000"/>
                <a:ext cx="438291" cy="779828"/>
                <a:chOff x="369" y="1030"/>
                <a:chExt cx="1599" cy="2846"/>
              </a:xfrm>
            </p:grpSpPr>
            <p:pic>
              <p:nvPicPr>
                <p:cNvPr id="39" name="Picture 336" descr="D:\090308MyDocuments01\My Documents\Images\DataCenter\racks\rack-california expansion.pn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" y="1032"/>
                  <a:ext cx="800" cy="28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337" descr="D:\090308MyDocuments01\My Documents\Images\DataCenter\racks\rack-california switch.pn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7" y="1030"/>
                  <a:ext cx="801" cy="284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11"/>
              <p:cNvGrpSpPr>
                <a:grpSpLocks noChangeAspect="1"/>
              </p:cNvGrpSpPr>
              <p:nvPr/>
            </p:nvGrpSpPr>
            <p:grpSpPr bwMode="auto">
              <a:xfrm>
                <a:off x="1403573" y="3639772"/>
                <a:ext cx="438291" cy="779828"/>
                <a:chOff x="369" y="1030"/>
                <a:chExt cx="1599" cy="2846"/>
              </a:xfrm>
            </p:grpSpPr>
            <p:pic>
              <p:nvPicPr>
                <p:cNvPr id="37" name="Picture 336" descr="D:\090308MyDocuments01\My Documents\Images\DataCenter\racks\rack-california expansion.pn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" y="1032"/>
                  <a:ext cx="800" cy="28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337" descr="D:\090308MyDocuments01\My Documents\Images\DataCenter\racks\rack-california switch.pn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7" y="1030"/>
                  <a:ext cx="801" cy="284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37064" y="3944573"/>
                <a:ext cx="373214" cy="2293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17864" y="3762807"/>
                <a:ext cx="373214" cy="2293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27462" y="4132628"/>
                <a:ext cx="381001" cy="2341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77"/>
              <p:cNvGrpSpPr>
                <a:grpSpLocks/>
              </p:cNvGrpSpPr>
              <p:nvPr/>
            </p:nvGrpSpPr>
            <p:grpSpPr bwMode="auto">
              <a:xfrm>
                <a:off x="762000" y="3022622"/>
                <a:ext cx="685800" cy="584154"/>
                <a:chOff x="228600" y="2717822"/>
                <a:chExt cx="685800" cy="584154"/>
              </a:xfrm>
            </p:grpSpPr>
            <p:sp>
              <p:nvSpPr>
                <p:cNvPr id="35" name="Oval 76"/>
                <p:cNvSpPr/>
                <p:nvPr/>
              </p:nvSpPr>
              <p:spPr bwMode="auto">
                <a:xfrm>
                  <a:off x="228600" y="2717822"/>
                  <a:ext cx="685800" cy="5841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lIns="82124" tIns="41061" rIns="82124" bIns="41061" anchor="ctr"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 sz="2400" u="none">
                    <a:latin typeface="Arial" pitchFamily="34" charset="0"/>
                    <a:ea typeface="+mn-ea"/>
                  </a:endParaRPr>
                </a:p>
              </p:txBody>
            </p:sp>
            <p:pic>
              <p:nvPicPr>
                <p:cNvPr id="36" name="Picture 14" descr="C:\Documents and Settings\dlawler\Local Settings\Temporary Internet Files\Content.IE5\9J73L14U\MCj04326100000[1].pn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743200"/>
                  <a:ext cx="533400" cy="5334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3" name="TextBox 41"/>
            <p:cNvSpPr txBox="1">
              <a:spLocks noChangeArrowheads="1"/>
            </p:cNvSpPr>
            <p:nvPr/>
          </p:nvSpPr>
          <p:spPr bwMode="auto">
            <a:xfrm>
              <a:off x="4731962" y="1124744"/>
              <a:ext cx="4365626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u="none" dirty="0" err="1" smtClean="0">
                  <a:solidFill>
                    <a:srgbClr val="000000"/>
                  </a:solidFill>
                </a:rPr>
                <a:t>Respostas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rápidas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aos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requisitos</a:t>
              </a:r>
              <a:r>
                <a:rPr lang="en-US" u="none" dirty="0" smtClean="0">
                  <a:solidFill>
                    <a:srgbClr val="000000"/>
                  </a:solidFill>
                </a:rPr>
                <a:t> de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negócio</a:t>
              </a:r>
              <a:r>
                <a:rPr lang="en-US" u="none" dirty="0" smtClean="0">
                  <a:solidFill>
                    <a:srgbClr val="000000"/>
                  </a:solidFill>
                </a:rPr>
                <a:t> com </a:t>
              </a:r>
              <a:r>
                <a:rPr lang="en-US" i="1" u="none" dirty="0" err="1" smtClean="0">
                  <a:solidFill>
                    <a:srgbClr val="000000"/>
                  </a:solidFill>
                </a:rPr>
                <a:t>autosserviço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através</a:t>
              </a:r>
              <a:r>
                <a:rPr lang="en-US" u="none" dirty="0" smtClean="0">
                  <a:solidFill>
                    <a:srgbClr val="000000"/>
                  </a:solidFill>
                </a:rPr>
                <a:t> do Portal de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Serviços</a:t>
              </a:r>
              <a:endParaRPr lang="en-US" u="none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4731962" y="3212976"/>
              <a:ext cx="4365626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u="none" dirty="0" err="1" smtClean="0">
                  <a:solidFill>
                    <a:srgbClr val="000000"/>
                  </a:solidFill>
                </a:rPr>
                <a:t>Provisionamento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automatizado</a:t>
              </a:r>
              <a:r>
                <a:rPr lang="en-US" u="none" dirty="0" smtClean="0">
                  <a:solidFill>
                    <a:srgbClr val="000000"/>
                  </a:solidFill>
                </a:rPr>
                <a:t> com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baixo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custo</a:t>
              </a:r>
              <a:r>
                <a:rPr lang="en-US" u="none" dirty="0" smtClean="0">
                  <a:solidFill>
                    <a:srgbClr val="000000"/>
                  </a:solidFill>
                </a:rPr>
                <a:t> e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melhoria</a:t>
              </a:r>
              <a:r>
                <a:rPr lang="en-US" u="none" dirty="0" smtClean="0">
                  <a:solidFill>
                    <a:srgbClr val="000000"/>
                  </a:solidFill>
                </a:rPr>
                <a:t> de </a:t>
              </a:r>
              <a:r>
                <a:rPr lang="en-US" u="none" dirty="0" err="1">
                  <a:solidFill>
                    <a:srgbClr val="000000"/>
                  </a:solidFill>
                </a:rPr>
                <a:t>q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ualidade</a:t>
              </a:r>
              <a:r>
                <a:rPr lang="en-US" u="none" dirty="0" smtClean="0">
                  <a:solidFill>
                    <a:srgbClr val="000000"/>
                  </a:solidFill>
                </a:rPr>
                <a:t> dos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serviços</a:t>
              </a:r>
              <a:endParaRPr lang="en-US" u="none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3"/>
            <p:cNvSpPr txBox="1">
              <a:spLocks noChangeArrowheads="1"/>
            </p:cNvSpPr>
            <p:nvPr/>
          </p:nvSpPr>
          <p:spPr bwMode="auto">
            <a:xfrm>
              <a:off x="4731962" y="5350857"/>
              <a:ext cx="4592566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iscoSans ExtraLight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u="none" dirty="0" err="1" smtClean="0">
                  <a:solidFill>
                    <a:srgbClr val="000000"/>
                  </a:solidFill>
                </a:rPr>
                <a:t>Monitoramento</a:t>
              </a:r>
              <a:r>
                <a:rPr lang="en-US" u="none" dirty="0" smtClean="0">
                  <a:solidFill>
                    <a:srgbClr val="000000"/>
                  </a:solidFill>
                </a:rPr>
                <a:t>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confiável</a:t>
              </a:r>
              <a:r>
                <a:rPr lang="en-US" u="none" dirty="0" smtClean="0">
                  <a:solidFill>
                    <a:srgbClr val="000000"/>
                  </a:solidFill>
                </a:rPr>
                <a:t> da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qualidade</a:t>
              </a:r>
              <a:r>
                <a:rPr lang="en-US" u="none" dirty="0">
                  <a:solidFill>
                    <a:srgbClr val="000000"/>
                  </a:solidFill>
                </a:rPr>
                <a:t> </a:t>
              </a:r>
              <a:r>
                <a:rPr lang="en-US" u="none" dirty="0" smtClean="0">
                  <a:solidFill>
                    <a:srgbClr val="000000"/>
                  </a:solidFill>
                </a:rPr>
                <a:t>e performance da </a:t>
              </a:r>
              <a:r>
                <a:rPr lang="en-US" u="none" dirty="0" err="1" smtClean="0">
                  <a:solidFill>
                    <a:srgbClr val="000000"/>
                  </a:solidFill>
                </a:rPr>
                <a:t>Infraestrutura</a:t>
              </a:r>
              <a:endParaRPr lang="en-US" u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Down Arrow 50"/>
          <p:cNvSpPr>
            <a:spLocks noChangeArrowheads="1"/>
          </p:cNvSpPr>
          <p:nvPr/>
        </p:nvSpPr>
        <p:spPr bwMode="auto">
          <a:xfrm rot="10800000">
            <a:off x="2195736" y="4760940"/>
            <a:ext cx="2667000" cy="479589"/>
          </a:xfrm>
          <a:prstGeom prst="downArrow">
            <a:avLst>
              <a:gd name="adj1" fmla="val 70102"/>
              <a:gd name="adj2" fmla="val 19841"/>
            </a:avLst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u="none">
              <a:latin typeface="Arial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51520" y="620688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Transformação da TI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7475"/>
              </p:ext>
            </p:extLst>
          </p:nvPr>
        </p:nvGraphicFramePr>
        <p:xfrm>
          <a:off x="428147" y="2828617"/>
          <a:ext cx="8408990" cy="297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798"/>
                <a:gridCol w="1681798"/>
                <a:gridCol w="1681798"/>
                <a:gridCol w="1681798"/>
                <a:gridCol w="1681798"/>
              </a:tblGrid>
              <a:tr h="641377">
                <a:tc>
                  <a:txBody>
                    <a:bodyPr/>
                    <a:lstStyle/>
                    <a:p>
                      <a:endParaRPr lang="pt-BR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anose="020F0502020204030204" pitchFamily="34" charset="0"/>
                        </a:rPr>
                        <a:t>Atual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anose="020F0502020204030204" pitchFamily="34" charset="0"/>
                        </a:rPr>
                        <a:t>Primeira Fase – Julho</a:t>
                      </a:r>
                      <a:r>
                        <a:rPr lang="pt-BR" sz="1800" baseline="0" dirty="0" smtClean="0">
                          <a:latin typeface="Calibri" panose="020F0502020204030204" pitchFamily="34" charset="0"/>
                        </a:rPr>
                        <a:t> 2015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anose="020F0502020204030204" pitchFamily="34" charset="0"/>
                        </a:rPr>
                        <a:t>Segunda Fase - 2016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anose="020F0502020204030204" pitchFamily="34" charset="0"/>
                        </a:rPr>
                        <a:t>Terceira Fase - 2017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159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Calibri" panose="020F0502020204030204" pitchFamily="34" charset="0"/>
                        </a:rPr>
                        <a:t>Servidores </a:t>
                      </a:r>
                      <a:r>
                        <a:rPr lang="pt-BR" sz="1500" b="1" dirty="0" err="1" smtClean="0">
                          <a:latin typeface="Calibri" panose="020F0502020204030204" pitchFamily="34" charset="0"/>
                        </a:rPr>
                        <a:t>Blade</a:t>
                      </a:r>
                      <a:endParaRPr lang="pt-BR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12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29</a:t>
                      </a:r>
                    </a:p>
                    <a:p>
                      <a:pPr algn="ctr"/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34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159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Calibri" panose="020F0502020204030204" pitchFamily="34" charset="0"/>
                        </a:rPr>
                        <a:t>Processamento</a:t>
                      </a:r>
                      <a:endParaRPr lang="pt-BR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 ?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9,6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Teraflop</a:t>
                      </a:r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/s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14,4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Teraflop</a:t>
                      </a:r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/s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19,2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Teraflop</a:t>
                      </a:r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/s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159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Calibri" panose="020F0502020204030204" pitchFamily="34" charset="0"/>
                        </a:rPr>
                        <a:t>Memória</a:t>
                      </a:r>
                      <a:endParaRPr lang="pt-BR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256 GB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3 TB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8 TB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10 TB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1591">
                <a:tc>
                  <a:txBody>
                    <a:bodyPr/>
                    <a:lstStyle/>
                    <a:p>
                      <a:r>
                        <a:rPr lang="pt-BR" sz="1500" b="1" dirty="0" err="1" smtClean="0">
                          <a:latin typeface="Calibri" panose="020F0502020204030204" pitchFamily="34" charset="0"/>
                        </a:rPr>
                        <a:t>Storage</a:t>
                      </a:r>
                      <a:endParaRPr lang="pt-BR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35 TB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310 TB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780 TB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1.3 PB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41377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Calibri" panose="020F0502020204030204" pitchFamily="34" charset="0"/>
                        </a:rPr>
                        <a:t>Velocidade de conexão interna</a:t>
                      </a:r>
                      <a:endParaRPr lang="pt-BR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Gbps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Gbps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Gbps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pt-BR" sz="1600" b="1" dirty="0" err="1" smtClean="0">
                          <a:latin typeface="Calibri" panose="020F0502020204030204" pitchFamily="34" charset="0"/>
                        </a:rPr>
                        <a:t>Gbps</a:t>
                      </a:r>
                      <a:endParaRPr lang="pt-BR" sz="1600" b="1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Comparação entre cenários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51520" y="1888371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>
                <a:latin typeface="Calibri" panose="020F0502020204030204" pitchFamily="34" charset="0"/>
              </a:rPr>
              <a:t>Crescimento </a:t>
            </a:r>
            <a:r>
              <a:rPr lang="pt-BR" u="none" dirty="0" smtClean="0">
                <a:latin typeface="Calibri" panose="020F0502020204030204" pitchFamily="34" charset="0"/>
              </a:rPr>
              <a:t>acelerado da </a:t>
            </a:r>
            <a:r>
              <a:rPr lang="pt-BR" u="none" dirty="0">
                <a:latin typeface="Calibri" panose="020F0502020204030204" pitchFamily="34" charset="0"/>
              </a:rPr>
              <a:t>instituição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Maior </a:t>
            </a:r>
            <a:r>
              <a:rPr lang="pt-BR" u="none" dirty="0">
                <a:latin typeface="Calibri" panose="020F0502020204030204" pitchFamily="34" charset="0"/>
              </a:rPr>
              <a:t>dependência </a:t>
            </a:r>
            <a:r>
              <a:rPr lang="pt-BR" u="none" dirty="0" smtClean="0">
                <a:latin typeface="Calibri" panose="020F0502020204030204" pitchFamily="34" charset="0"/>
              </a:rPr>
              <a:t>dos serviços providos pela 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Aumento </a:t>
            </a:r>
            <a:r>
              <a:rPr lang="pt-BR" u="none" dirty="0">
                <a:latin typeface="Calibri" panose="020F0502020204030204" pitchFamily="34" charset="0"/>
              </a:rPr>
              <a:t>dos incidentes de segurança com </a:t>
            </a:r>
            <a:r>
              <a:rPr lang="pt-BR" u="none" dirty="0" smtClean="0">
                <a:latin typeface="Calibri" panose="020F0502020204030204" pitchFamily="34" charset="0"/>
              </a:rPr>
              <a:t>impactos </a:t>
            </a:r>
            <a:r>
              <a:rPr lang="pt-BR" u="none" dirty="0">
                <a:latin typeface="Calibri" panose="020F0502020204030204" pitchFamily="34" charset="0"/>
              </a:rPr>
              <a:t>à disponibilidade e integridade das informações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>
                <a:latin typeface="Calibri" panose="020F0502020204030204" pitchFamily="34" charset="0"/>
              </a:rPr>
              <a:t>Análises de Risco apontam riscos “muito </a:t>
            </a:r>
            <a:r>
              <a:rPr lang="pt-BR" u="none" dirty="0" smtClean="0">
                <a:latin typeface="Calibri" panose="020F0502020204030204" pitchFamily="34" charset="0"/>
              </a:rPr>
              <a:t>altos” </a:t>
            </a:r>
            <a:r>
              <a:rPr lang="pt-BR" u="none" dirty="0">
                <a:latin typeface="Calibri" panose="020F0502020204030204" pitchFamily="34" charset="0"/>
              </a:rPr>
              <a:t>aos ambientes críticos de 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>
                <a:latin typeface="Calibri" panose="020F0502020204030204" pitchFamily="34" charset="0"/>
              </a:rPr>
              <a:t>Instalações com </a:t>
            </a:r>
            <a:r>
              <a:rPr lang="pt-BR" u="none" dirty="0" smtClean="0">
                <a:latin typeface="Calibri" panose="020F0502020204030204" pitchFamily="34" charset="0"/>
              </a:rPr>
              <a:t>segurança inadequada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>
                <a:latin typeface="Calibri" panose="020F0502020204030204" pitchFamily="34" charset="0"/>
              </a:rPr>
              <a:t>Baixo nível de conformidade em relação à Norma Complementar de Segurança em Data </a:t>
            </a:r>
            <a:r>
              <a:rPr lang="pt-BR" u="none" dirty="0" smtClean="0">
                <a:latin typeface="Calibri" panose="020F0502020204030204" pitchFamily="34" charset="0"/>
              </a:rPr>
              <a:t>Centers</a:t>
            </a:r>
            <a:endParaRPr lang="pt-BR" u="none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Cenário atual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Picture 6" descr="http://unetenetworking.com/wp-content/uploads/2014/05/Unetneteworking-porque-el-networkmarketing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69988"/>
            <a:ext cx="3914868" cy="276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79424"/>
            <a:ext cx="3921392" cy="276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12" y="3717032"/>
            <a:ext cx="3921392" cy="276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717032"/>
            <a:ext cx="3921392" cy="276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0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Autosserviço </a:t>
            </a:r>
            <a:r>
              <a:rPr lang="pt-BR" dirty="0"/>
              <a:t>por </a:t>
            </a:r>
            <a:r>
              <a:rPr lang="pt-BR" dirty="0" smtClean="0"/>
              <a:t>demanda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pt-BR" dirty="0" smtClean="0"/>
              <a:t>As Unidade podem </a:t>
            </a:r>
            <a:r>
              <a:rPr lang="pt-BR" dirty="0"/>
              <a:t>provisionar, conforme suas </a:t>
            </a:r>
            <a:r>
              <a:rPr lang="pt-BR" dirty="0" smtClean="0"/>
              <a:t>necessidades, capacidades </a:t>
            </a:r>
            <a:r>
              <a:rPr lang="pt-BR" dirty="0"/>
              <a:t>computacionais </a:t>
            </a:r>
            <a:r>
              <a:rPr lang="pt-BR" dirty="0" smtClean="0"/>
              <a:t>(servidores </a:t>
            </a:r>
            <a:r>
              <a:rPr lang="pt-BR" dirty="0"/>
              <a:t>e espaço </a:t>
            </a:r>
            <a:r>
              <a:rPr lang="pt-BR" dirty="0" smtClean="0"/>
              <a:t>de armazenamento </a:t>
            </a:r>
            <a:r>
              <a:rPr lang="pt-BR" dirty="0"/>
              <a:t>de </a:t>
            </a:r>
            <a:r>
              <a:rPr lang="pt-BR" dirty="0" smtClean="0"/>
              <a:t>dados) de maneira automática</a:t>
            </a:r>
            <a:r>
              <a:rPr lang="pt-BR" dirty="0"/>
              <a:t>, sem solicitar diretamente </a:t>
            </a:r>
            <a:r>
              <a:rPr lang="pt-BR" dirty="0" smtClean="0"/>
              <a:t>à CGTI;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Amplo </a:t>
            </a:r>
            <a:r>
              <a:rPr lang="pt-BR" dirty="0"/>
              <a:t>acesso à </a:t>
            </a:r>
            <a:r>
              <a:rPr lang="pt-BR" dirty="0" smtClean="0"/>
              <a:t>rede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pt-BR" dirty="0" smtClean="0"/>
              <a:t>Os </a:t>
            </a:r>
            <a:r>
              <a:rPr lang="pt-BR" dirty="0"/>
              <a:t>recursos computacionais estão disponíveis através da rede e </a:t>
            </a:r>
            <a:r>
              <a:rPr lang="pt-BR" dirty="0" smtClean="0"/>
              <a:t>podem ser </a:t>
            </a:r>
            <a:r>
              <a:rPr lang="pt-BR" dirty="0"/>
              <a:t>acessados através de mecanismos </a:t>
            </a:r>
            <a:r>
              <a:rPr lang="pt-BR" dirty="0" smtClean="0"/>
              <a:t>padrão;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Agrupamento de recursos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pt-BR" dirty="0" smtClean="0"/>
              <a:t>Os </a:t>
            </a:r>
            <a:r>
              <a:rPr lang="pt-BR" dirty="0"/>
              <a:t>recursos de computação </a:t>
            </a:r>
            <a:r>
              <a:rPr lang="pt-BR" dirty="0" smtClean="0"/>
              <a:t>estão organizados </a:t>
            </a:r>
            <a:r>
              <a:rPr lang="pt-BR" dirty="0"/>
              <a:t>em um modelo de negócio com </a:t>
            </a:r>
            <a:r>
              <a:rPr lang="pt-BR" dirty="0" err="1"/>
              <a:t>multi-arrendatários</a:t>
            </a:r>
            <a:r>
              <a:rPr lang="pt-BR" dirty="0"/>
              <a:t>, com diversos recursos físicos </a:t>
            </a:r>
            <a:r>
              <a:rPr lang="pt-BR" dirty="0" smtClean="0"/>
              <a:t>e virtuais</a:t>
            </a:r>
            <a:r>
              <a:rPr lang="pt-BR" dirty="0"/>
              <a:t>, que podem ser dinamicamente configurados </a:t>
            </a:r>
            <a:r>
              <a:rPr lang="pt-BR" dirty="0" smtClean="0"/>
              <a:t>pelas Unidades conforme </a:t>
            </a:r>
            <a:r>
              <a:rPr lang="pt-BR" dirty="0"/>
              <a:t>suas demandas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Características principais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Elasticidade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dirty="0" smtClean="0"/>
              <a:t>Os </a:t>
            </a:r>
            <a:r>
              <a:rPr lang="pt-BR" dirty="0"/>
              <a:t>recursos podem ser provisionados de maneira rápida, ou até mesmo automaticamente, para se ajustar à demanda necessária. Para os clientes de computação em nuvem, as capacidades dos recursos parecem ser ilimitadas</a:t>
            </a:r>
            <a:r>
              <a:rPr lang="pt-BR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Medição </a:t>
            </a:r>
            <a:r>
              <a:rPr lang="pt-BR" dirty="0"/>
              <a:t>de </a:t>
            </a:r>
            <a:r>
              <a:rPr lang="pt-BR" dirty="0" smtClean="0"/>
              <a:t>Serviços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dirty="0" smtClean="0"/>
              <a:t>Os </a:t>
            </a:r>
            <a:r>
              <a:rPr lang="pt-BR" dirty="0"/>
              <a:t>sistemas de nuvem gerenciam os recursos por meio de medições </a:t>
            </a:r>
            <a:r>
              <a:rPr lang="pt-BR" dirty="0" smtClean="0"/>
              <a:t>apropriadas </a:t>
            </a:r>
            <a:r>
              <a:rPr lang="pt-BR" dirty="0"/>
              <a:t>para o tipo de serviço, como por exemplo: espaço de armazenamento, processamento, largura de banda utilizada e contas de usuários </a:t>
            </a:r>
            <a:r>
              <a:rPr lang="pt-BR" dirty="0" smtClean="0"/>
              <a:t>ativos.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dirty="0" smtClean="0"/>
              <a:t>Relatórios </a:t>
            </a:r>
            <a:r>
              <a:rPr lang="pt-BR" dirty="0"/>
              <a:t>sobre o uso de recursos podem ser utilizados pelas partes de modo a trazer transparência na prestação </a:t>
            </a:r>
            <a:r>
              <a:rPr lang="pt-BR" dirty="0" smtClean="0"/>
              <a:t>dos serviços.</a:t>
            </a: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8712968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Características principais (continuação)</a:t>
            </a:r>
            <a:endParaRPr lang="pt-BR" sz="3200" u="non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8860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Data Center de Alta Densidade</a:t>
            </a:r>
          </a:p>
          <a:p>
            <a:pPr lvl="1">
              <a:spcAft>
                <a:spcPts val="1200"/>
              </a:spcAft>
            </a:pPr>
            <a:r>
              <a:rPr lang="pt-BR" dirty="0"/>
              <a:t>Adequado para computação em nuvem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Escalabilidade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Maior eficiência energética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Otimiza recursos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Diminui custos</a:t>
            </a:r>
            <a:endParaRPr lang="pt-BR" dirty="0"/>
          </a:p>
          <a:p>
            <a:pPr lvl="1">
              <a:spcAft>
                <a:spcPts val="1200"/>
              </a:spcAft>
            </a:pPr>
            <a:endParaRPr lang="pt-BR" dirty="0" smtClean="0"/>
          </a:p>
          <a:p>
            <a:pPr lvl="1">
              <a:spcAft>
                <a:spcPts val="1200"/>
              </a:spcAft>
            </a:pP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Proposta de solução para Datacenter</a:t>
            </a:r>
            <a:endParaRPr lang="pt-BR" sz="3200" u="non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ncrypted-tbn3.gstatic.com/images?q=tbn:ANd9GcTxDZYLMexqP1L0yxkIg3sKckrl0iOvSjJ9lw3hhjBoldea3ZMW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6206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6400800" cy="4392488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Servidores: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120 servidores virtuais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15 servidores físicos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800" dirty="0" smtClean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Principais Serviços: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Sistemas SGA;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Correio eletrônico;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SAGE;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</a:rPr>
              <a:t>Alert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RSI;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32040" y="1988840"/>
            <a:ext cx="3312368" cy="175260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pt-BR" b="1" u="none" kern="0" dirty="0" smtClean="0">
                <a:solidFill>
                  <a:schemeClr val="tx1"/>
                </a:solidFill>
              </a:rPr>
              <a:t>Sistemas: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400" u="none" kern="0" dirty="0" smtClean="0">
                <a:solidFill>
                  <a:schemeClr val="tx1"/>
                </a:solidFill>
              </a:rPr>
              <a:t>60 sistemas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400" u="none" kern="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u="none" kern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878497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Serviços e servidores a serem migrados para o Datacenter</a:t>
            </a:r>
            <a:endParaRPr lang="pt-BR" sz="3200" u="non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78497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Projetos de consolidação da Nuvem Fiocruz</a:t>
            </a:r>
            <a:endParaRPr lang="pt-BR" sz="3200" u="non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11560" y="1772816"/>
            <a:ext cx="7488832" cy="43924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3200" u="none" kern="0" dirty="0" smtClean="0"/>
              <a:t>Segunda etapa</a:t>
            </a:r>
          </a:p>
          <a:p>
            <a:pPr lvl="1"/>
            <a:r>
              <a:rPr lang="pt-BR" sz="2800" u="none" kern="0" dirty="0" smtClean="0"/>
              <a:t>Projeto de Sala-Cofre e Datacenter na nova fábrica de </a:t>
            </a:r>
            <a:r>
              <a:rPr lang="pt-BR" sz="2800" u="none" kern="0" dirty="0" err="1" smtClean="0"/>
              <a:t>Biomanguinhos</a:t>
            </a:r>
            <a:r>
              <a:rPr lang="pt-BR" sz="2800" u="none" kern="0" dirty="0" smtClean="0"/>
              <a:t> em Santa Cruz/RJ.</a:t>
            </a:r>
          </a:p>
          <a:p>
            <a:endParaRPr lang="pt-BR" u="none" kern="0" dirty="0" smtClean="0"/>
          </a:p>
          <a:p>
            <a:r>
              <a:rPr lang="pt-BR" sz="3200" u="none" kern="0" dirty="0" smtClean="0"/>
              <a:t>Terceira etapa</a:t>
            </a:r>
          </a:p>
          <a:p>
            <a:pPr lvl="1"/>
            <a:r>
              <a:rPr lang="pt-BR" sz="2800" u="none" kern="0" dirty="0" smtClean="0"/>
              <a:t>Projeto de Sala-Cofre e Datacenter no Complexo dos Institutos Nacionais (IFF e INI) na Quinta da Boa Vista/RJ.</a:t>
            </a:r>
            <a:endParaRPr lang="pt-BR" sz="2800" u="none" kern="0" dirty="0"/>
          </a:p>
        </p:txBody>
      </p:sp>
    </p:spTree>
    <p:extLst>
      <p:ext uri="{BB962C8B-B14F-4D97-AF65-F5344CB8AC3E}">
        <p14:creationId xmlns:p14="http://schemas.microsoft.com/office/powerpoint/2010/main" val="18531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721000"/>
          </a:xfrm>
        </p:spPr>
        <p:txBody>
          <a:bodyPr/>
          <a:lstStyle/>
          <a:p>
            <a:r>
              <a:rPr lang="pt-BR" sz="5400" dirty="0" smtClean="0"/>
              <a:t>Impacto na missão institucional</a:t>
            </a:r>
            <a:endParaRPr lang="pt-BR" sz="5400" dirty="0"/>
          </a:p>
        </p:txBody>
      </p:sp>
      <p:pic>
        <p:nvPicPr>
          <p:cNvPr id="21506" name="Picture 2" descr="http://www.telhaotudoemtelhas.com.br/fotos/produtos/imagem-beneficio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20" y="548680"/>
            <a:ext cx="2164184" cy="133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2132856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instituto </a:t>
            </a:r>
            <a:r>
              <a:rPr lang="pt-BR" sz="2000" b="1" i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MarketsandMarkets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computação em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nuvem é uma forte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tendência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no setor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Saúde;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Estima-se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 movimentação deste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mercado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a área da Saúde atinja US$ 5,4 bilhões até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pt-BR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telhaotudoemtelhas.com.br/fotos/produtos/imagem-beneficio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20" y="548680"/>
            <a:ext cx="2164184" cy="133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oerj.com.br/portal/modules/certificacaodigital/imagens/benefic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505" y="2276872"/>
            <a:ext cx="28479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96752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Paulo </a:t>
            </a:r>
            <a:r>
              <a:rPr lang="pt-BR" sz="20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Tonin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, que atua pela </a:t>
            </a:r>
            <a:r>
              <a:rPr lang="pt-BR" sz="2000" b="1" i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itBrain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i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Compusoftware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, afirma que:</a:t>
            </a:r>
          </a:p>
          <a:p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computação em nuvem possibilita uma enorme transformação no trabalho dos profissionais da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Saúde;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Facilita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o armazenamento e o gerenciamento das informações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clínicas;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Elimina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a necessidade de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servidores;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Reduz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investimentos em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 </a:t>
            </a:r>
            <a:r>
              <a:rPr 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um padrão inovador na prestação de serviços de </a:t>
            </a:r>
            <a:r>
              <a:rPr lang="pt-BR" sz="20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</p:txBody>
      </p:sp>
      <p:pic>
        <p:nvPicPr>
          <p:cNvPr id="4" name="Picture 2" descr="http://www.telhaotudoemtelhas.com.br/fotos/produtos/imagem-beneficio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20" y="548680"/>
            <a:ext cx="2164184" cy="133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ioerj.com.br/portal/modules/certificacaodigital/imagens/benefic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521" y="2276872"/>
            <a:ext cx="28479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elhaotudoemtelhas.com.br/fotos/produtos/imagem-beneficio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20" y="548680"/>
            <a:ext cx="2164184" cy="133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4595" y="802039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Eficiência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050" name="Picture 2" descr="http://wiki.stoa.usp.br/images/thumb/5/5d/CTR_CPD_FMRP.JPG/265px-CTR_CPD_FM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027" y="3305319"/>
            <a:ext cx="2524125" cy="18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mustecnologia.com/blogsimples/wp-content/uploads/2012/01/cpd_antes_da_org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85" y="1705785"/>
            <a:ext cx="2267744" cy="302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7485" y="5445224"/>
            <a:ext cx="8015587" cy="10243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b="1" u="none" kern="0" dirty="0" smtClean="0">
                <a:latin typeface="Arial" charset="0"/>
              </a:rPr>
              <a:t>Diversos ambientes de baixa produtividade, baixa segurança, e alto custo de manutenção, tanto em termos financeiros quanto administrativos e legais.</a:t>
            </a:r>
            <a:endParaRPr lang="pt-BR" sz="2000" u="none" kern="0" dirty="0">
              <a:latin typeface="Arial" charset="0"/>
            </a:endParaRPr>
          </a:p>
        </p:txBody>
      </p:sp>
      <p:pic>
        <p:nvPicPr>
          <p:cNvPr id="3078" name="Picture 6" descr="http://www.netdom.com.br/blog/wp-content/rego_noslaco_reestruturacao_rede_netdom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576" y="1690745"/>
            <a:ext cx="2282880" cy="303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Sr5dFvnQjsxrVbL6gmt5bSZ6qhoIvcszgPnmQ1WMYxGhY3W0i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298" y="980728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 bwMode="auto">
          <a:xfrm rot="19600764">
            <a:off x="2256530" y="1115973"/>
            <a:ext cx="1012878" cy="41291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u="non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HOJE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2013575"/>
            <a:ext cx="856895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Aumento </a:t>
            </a:r>
            <a:r>
              <a:rPr lang="pt-BR" u="none" dirty="0">
                <a:latin typeface="Calibri" panose="020F0502020204030204" pitchFamily="34" charset="0"/>
              </a:rPr>
              <a:t>das não-conformidades em relação aos padrões de governo e órgãos de controle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Ausência de infraestrutura e segurança adequadas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Baixa capacidade de adequação para suportar novos projetos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Impacto às atividades das Unidades </a:t>
            </a:r>
            <a:r>
              <a:rPr lang="pt-BR" u="none" dirty="0">
                <a:latin typeface="Calibri" panose="020F0502020204030204" pitchFamily="34" charset="0"/>
              </a:rPr>
              <a:t>e da I</a:t>
            </a:r>
            <a:r>
              <a:rPr lang="pt-BR" u="none" dirty="0" smtClean="0">
                <a:latin typeface="Calibri" panose="020F0502020204030204" pitchFamily="34" charset="0"/>
              </a:rPr>
              <a:t>nstituição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u="none" dirty="0" smtClean="0">
                <a:latin typeface="Calibri" panose="020F0502020204030204" pitchFamily="34" charset="0"/>
              </a:rPr>
              <a:t>Risco </a:t>
            </a:r>
            <a:r>
              <a:rPr lang="pt-BR" u="none" dirty="0">
                <a:latin typeface="Calibri" panose="020F0502020204030204" pitchFamily="34" charset="0"/>
              </a:rPr>
              <a:t>jurídico para os gestores da I</a:t>
            </a:r>
            <a:r>
              <a:rPr lang="pt-BR" u="none" dirty="0" smtClean="0">
                <a:latin typeface="Calibri" panose="020F0502020204030204" pitchFamily="34" charset="0"/>
              </a:rPr>
              <a:t>nstituição</a:t>
            </a:r>
            <a:endParaRPr lang="pt-BR" u="none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Cenário atual (continuação)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6" descr="http://unetenetworking.com/wp-content/uploads/2014/05/Unetneteworking-porque-el-networkmarketing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elhaotudoemtelhas.com.br/fotos/produtos/imagem-beneficio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20" y="548680"/>
            <a:ext cx="2164184" cy="133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Eficiência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062" name="Picture 14" descr="http://www.networkstr.com/Upload/Images/53bfef345bd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037" y="1484784"/>
            <a:ext cx="621945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1" y="1776907"/>
            <a:ext cx="2520279" cy="3596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Ambiente central, altamente normatizado, escalável, proporcionalmente de baixo custo de manutenção, e totalmente aderente aos padrões éticos e legais.</a:t>
            </a:r>
            <a:endParaRPr lang="pt-BR" sz="2000" u="none" kern="0" dirty="0"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 rot="19600764">
            <a:off x="2256530" y="1115973"/>
            <a:ext cx="1012878" cy="412912"/>
          </a:xfrm>
          <a:prstGeom prst="rect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u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PROJETO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elhaotudoemtelhas.com.br/fotos/produtos/imagem-beneficio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320" y="548680"/>
            <a:ext cx="2164184" cy="133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Pessoas</a:t>
            </a:r>
          </a:p>
        </p:txBody>
      </p:sp>
      <p:sp>
        <p:nvSpPr>
          <p:cNvPr id="6" name="Nuvem 5"/>
          <p:cNvSpPr/>
          <p:nvPr/>
        </p:nvSpPr>
        <p:spPr bwMode="auto">
          <a:xfrm>
            <a:off x="5148064" y="1466932"/>
            <a:ext cx="3528392" cy="2736304"/>
          </a:xfrm>
          <a:prstGeom prst="clou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Nuvem Fiocruz</a:t>
            </a:r>
          </a:p>
        </p:txBody>
      </p:sp>
      <p:pic>
        <p:nvPicPr>
          <p:cNvPr id="1030" name="Picture 6" descr="http://www.minsalud.gov.co/imagenes_gral_comunicaciones/Foto_funcionar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72" y="2977260"/>
            <a:ext cx="40862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gerente.com.br/rede/carreira/files/2010/12/problema-com-funcionari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076" y="342900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conesbr.net/iconesbr/2008/11/6980/6980_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97052">
            <a:off x="3823670" y="3696919"/>
            <a:ext cx="3064561" cy="30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30262" y="5157192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u="none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endParaRPr lang="pt-BR" sz="5400" u="none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75656" y="5157192"/>
            <a:ext cx="1917636" cy="1188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b="1" u="none" kern="0" dirty="0" smtClean="0">
                <a:latin typeface="Arial" charset="0"/>
              </a:rPr>
              <a:t>TI da Unidade</a:t>
            </a:r>
            <a:br>
              <a:rPr lang="pt-BR" sz="2000" b="1" u="none" kern="0" dirty="0" smtClean="0">
                <a:latin typeface="Arial" charset="0"/>
              </a:rPr>
            </a:br>
            <a:r>
              <a:rPr lang="pt-BR" sz="2000" b="1" u="none" kern="0" dirty="0" smtClean="0">
                <a:latin typeface="Arial" charset="0"/>
              </a:rPr>
              <a:t>(incluindo as  regionais)</a:t>
            </a:r>
            <a:endParaRPr lang="pt-BR" sz="2000" u="none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cpqrr.fiocruz.br/pg/wp-content/uploads/2014/07/ens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65162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Resultados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276872"/>
            <a:ext cx="4104456" cy="230016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O Ensino contará com grande estabilidade para seus sistemas de informação, e poderá avançar em iniciativas EAD que contarão com uma infraestrutura com grande capacidade e ainda assim, altamente escalável.</a:t>
            </a:r>
            <a:endParaRPr lang="pt-BR" sz="2000" u="none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ortal.fiocruz.br/sites/portal.fiocruz.br/files/imagemTopo/foto%20peter%20ilicciev%20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85725"/>
            <a:ext cx="65162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Resultados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4176463" cy="43883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A pesquisa precisa de muita velocidade de processamento e espaço para armazenamento de grandes volumes de dados.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Por isso, a Nuvem Fiocruz potencializará a Pesquisa em: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err="1" smtClean="0">
                <a:latin typeface="Arial" charset="0"/>
              </a:rPr>
              <a:t>Ômicas</a:t>
            </a:r>
            <a:r>
              <a:rPr lang="pt-BR" sz="2000" u="none" kern="0" dirty="0" smtClean="0"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Computação científica;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Pesquisa translacional;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Gestão de coleções.</a:t>
            </a:r>
          </a:p>
        </p:txBody>
      </p:sp>
    </p:spTree>
    <p:extLst>
      <p:ext uri="{BB962C8B-B14F-4D97-AF65-F5344CB8AC3E}">
        <p14:creationId xmlns:p14="http://schemas.microsoft.com/office/powerpoint/2010/main" val="543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blog.selens.com.br/blog/wp-content/uploads/2014/03/iStock_000013100681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3830"/>
            <a:ext cx="5796136" cy="61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Resultados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776907"/>
            <a:ext cx="4248472" cy="34522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O registro eletrônico de documentos na área de Saúde exige alto volume de armazenamento, e extrema segurança no acesso aos dados.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A Nuvem Fiocruz proporcionará todo o armazenamento e confiabilidade necessários para esse tipo de aplicação.</a:t>
            </a:r>
            <a:endParaRPr lang="pt-BR" sz="2000" u="none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lldesk.com.br/wp-content/uploads/2013/01/equip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506994"/>
            <a:ext cx="4418930" cy="61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Resultados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556790"/>
            <a:ext cx="5472608" cy="4896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000" u="none" kern="0" dirty="0" smtClean="0">
                <a:latin typeface="Arial" charset="0"/>
              </a:rPr>
              <a:t>Todos os serviços e sistemas estarão em um ambiente</a:t>
            </a:r>
            <a:r>
              <a:rPr lang="pt-BR" sz="2000" u="none" kern="0" dirty="0">
                <a:latin typeface="Arial" charset="0"/>
              </a:rPr>
              <a:t> </a:t>
            </a:r>
            <a:r>
              <a:rPr lang="pt-BR" sz="2000" u="none" kern="0" dirty="0" smtClean="0">
                <a:latin typeface="Arial" charset="0"/>
              </a:rPr>
              <a:t>com as seguintes características: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Elevado nível de estabilidade;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Elevado nível de segurança;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Protegido contra diversos tipos de falhas e ameaças;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Elevado tempo de </a:t>
            </a:r>
            <a:r>
              <a:rPr lang="pt-BR" sz="2000" b="1" i="1" u="none" kern="0" dirty="0" err="1" smtClean="0">
                <a:latin typeface="Arial" charset="0"/>
              </a:rPr>
              <a:t>uptime</a:t>
            </a:r>
            <a:r>
              <a:rPr lang="pt-BR" sz="2000" u="none" kern="0" dirty="0" smtClean="0"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Grande capacidade de processamento;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Grande capacidade de armazenamento;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Altamente escalável.</a:t>
            </a:r>
            <a:endParaRPr lang="pt-BR" sz="2000" u="none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Modelos de serviço</a:t>
            </a:r>
            <a:endParaRPr lang="pt-BR" sz="5400" dirty="0"/>
          </a:p>
        </p:txBody>
      </p:sp>
      <p:pic>
        <p:nvPicPr>
          <p:cNvPr id="33796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323529" y="2780928"/>
            <a:ext cx="216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Plataforma como serviço</a:t>
            </a:r>
            <a:endParaRPr lang="pt-BR" b="1" u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97264" y="5046275"/>
            <a:ext cx="242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Armazém de equipamentos</a:t>
            </a:r>
            <a:endParaRPr lang="pt-BR" b="1" u="none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23529" y="1685312"/>
            <a:ext cx="216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Software como serviço</a:t>
            </a:r>
            <a:endParaRPr lang="pt-BR" b="1" u="none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23528" y="3933056"/>
            <a:ext cx="216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Infraestrutura como serviço</a:t>
            </a:r>
            <a:endParaRPr lang="pt-BR" b="1" u="none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95536" y="840160"/>
            <a:ext cx="8748464" cy="143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Modelos possíveis de prestação do serviço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634258" y="1685311"/>
            <a:ext cx="654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O cliente utiliza softwares oferecidos pela nuvem.</a:t>
            </a:r>
            <a:endParaRPr lang="pt-BR" b="1" u="none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634258" y="2780928"/>
            <a:ext cx="654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 cliente utiliza softwares, serviços, bibliotecas, sistemas e linguagens oferecidos pela nuvem.</a:t>
            </a:r>
            <a:endParaRPr lang="pt-BR" b="1" u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634258" y="3933056"/>
            <a:ext cx="61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 cliente utiliza a plataforma (computador físico ou virtual) oferecido pela nuvem.</a:t>
            </a:r>
            <a:endParaRPr lang="pt-BR" b="1" u="none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634258" y="5046275"/>
            <a:ext cx="640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 cliente utiliza apenas a área física oferecido pelo provedor.</a:t>
            </a:r>
            <a:endParaRPr lang="pt-BR" b="1" u="none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2" grpId="0"/>
      <p:bldP spid="23" grpId="0"/>
      <p:bldP spid="31" grpId="0"/>
      <p:bldP spid="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611560" y="1124744"/>
            <a:ext cx="7488832" cy="5328592"/>
            <a:chOff x="644040" y="1124744"/>
            <a:chExt cx="7488832" cy="5328592"/>
          </a:xfrm>
        </p:grpSpPr>
        <p:cxnSp>
          <p:nvCxnSpPr>
            <p:cNvPr id="27" name="Conector reto 26"/>
            <p:cNvCxnSpPr/>
            <p:nvPr/>
          </p:nvCxnSpPr>
          <p:spPr bwMode="auto">
            <a:xfrm flipV="1">
              <a:off x="966330" y="2839955"/>
              <a:ext cx="7128095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Conector reto 32"/>
            <p:cNvCxnSpPr/>
            <p:nvPr/>
          </p:nvCxnSpPr>
          <p:spPr bwMode="auto">
            <a:xfrm flipV="1">
              <a:off x="1004777" y="4437112"/>
              <a:ext cx="7128095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tângulo 6"/>
            <p:cNvSpPr/>
            <p:nvPr/>
          </p:nvSpPr>
          <p:spPr>
            <a:xfrm rot="16200000">
              <a:off x="12136" y="3208621"/>
              <a:ext cx="184858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u="none" cap="none" spc="0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</a:rPr>
                <a:t>Eficiência</a:t>
              </a:r>
              <a:endParaRPr lang="pt-BR" sz="3200" u="none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201613" y="5868561"/>
              <a:ext cx="23503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u="none" cap="none" spc="0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</a:rPr>
                <a:t>Flexibilidade</a:t>
              </a:r>
              <a:endParaRPr lang="pt-BR" sz="3200" u="none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endParaRPr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1259632" y="1124744"/>
              <a:ext cx="6624736" cy="4752528"/>
              <a:chOff x="1763688" y="224852"/>
              <a:chExt cx="6624736" cy="4752528"/>
            </a:xfrm>
          </p:grpSpPr>
          <p:cxnSp>
            <p:nvCxnSpPr>
              <p:cNvPr id="13" name="Conector de seta reta 12"/>
              <p:cNvCxnSpPr/>
              <p:nvPr/>
            </p:nvCxnSpPr>
            <p:spPr bwMode="auto">
              <a:xfrm>
                <a:off x="1763688" y="4941168"/>
                <a:ext cx="6624736" cy="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Conector de seta reta 15"/>
              <p:cNvCxnSpPr/>
              <p:nvPr/>
            </p:nvCxnSpPr>
            <p:spPr bwMode="auto">
              <a:xfrm flipV="1">
                <a:off x="1763688" y="224852"/>
                <a:ext cx="0" cy="4752528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4" name="Conector reto 33"/>
            <p:cNvCxnSpPr/>
            <p:nvPr/>
          </p:nvCxnSpPr>
          <p:spPr bwMode="auto">
            <a:xfrm flipH="1">
              <a:off x="3388913" y="1331431"/>
              <a:ext cx="34262" cy="44738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ector reto 43"/>
            <p:cNvCxnSpPr/>
            <p:nvPr/>
          </p:nvCxnSpPr>
          <p:spPr bwMode="auto">
            <a:xfrm flipH="1">
              <a:off x="5651010" y="1331431"/>
              <a:ext cx="17130" cy="44831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CaixaDeTexto 29"/>
          <p:cNvSpPr txBox="1"/>
          <p:nvPr/>
        </p:nvSpPr>
        <p:spPr>
          <a:xfrm rot="19270033">
            <a:off x="6358983" y="4078488"/>
            <a:ext cx="115102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Segurança</a:t>
            </a:r>
          </a:p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baixíssima</a:t>
            </a:r>
            <a:endParaRPr lang="pt-BR" sz="1800" u="none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9270033">
            <a:off x="1854251" y="909045"/>
            <a:ext cx="115102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Segurança</a:t>
            </a:r>
          </a:p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máxima</a:t>
            </a:r>
            <a:endParaRPr lang="pt-BR" sz="1800" u="none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 rot="19270033">
            <a:off x="4100842" y="909045"/>
            <a:ext cx="115102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Segurança</a:t>
            </a:r>
          </a:p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elevada</a:t>
            </a:r>
            <a:endParaRPr lang="pt-BR" sz="1800" u="none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 rot="19270033">
            <a:off x="3978290" y="2947658"/>
            <a:ext cx="115102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Segurança</a:t>
            </a:r>
            <a:b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pt-BR" sz="1800" u="none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moderada</a:t>
            </a:r>
            <a:endParaRPr lang="pt-BR" sz="1800" u="none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04246" y="1589891"/>
            <a:ext cx="194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Plataforma como serviço</a:t>
            </a:r>
            <a:endParaRPr lang="pt-BR" u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847791" y="4776353"/>
            <a:ext cx="218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Armazém de equipamentos</a:t>
            </a:r>
            <a:endParaRPr lang="pt-BR" u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457655" y="1589891"/>
            <a:ext cx="194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Software como serviço</a:t>
            </a:r>
            <a:endParaRPr lang="pt-BR" u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541608" y="3628503"/>
            <a:ext cx="194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Infraestrutura como serviço</a:t>
            </a:r>
            <a:endParaRPr lang="pt-BR" u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fc01.deviantart.net/fs70/f/2013/297/0/0/object_denied_symbol_by_reimu_and_cirno-d6rnpi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634" y="4456373"/>
            <a:ext cx="1533812" cy="14686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8" grpId="0" animBg="1"/>
      <p:bldP spid="29" grpId="0" animBg="1"/>
      <p:bldP spid="20" grpId="0"/>
      <p:bldP spid="24" grpId="0"/>
      <p:bldP spid="25" grpId="0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844824"/>
            <a:ext cx="24160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u="none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</a:p>
          <a:p>
            <a:pPr algn="ctr"/>
            <a:r>
              <a:rPr lang="pt-BR" sz="3200" b="0" u="none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Manguinhos</a:t>
            </a:r>
            <a:endParaRPr lang="pt-BR" sz="3200" b="0" u="none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8233" y="4005064"/>
            <a:ext cx="29867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u="none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Extra</a:t>
            </a:r>
          </a:p>
          <a:p>
            <a:pPr algn="ctr"/>
            <a:r>
              <a:rPr lang="pt-BR" sz="3200" b="0" u="none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Manguinhos</a:t>
            </a:r>
            <a:endParaRPr lang="pt-BR" sz="3200" b="0" u="none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uvem 5"/>
          <p:cNvSpPr/>
          <p:nvPr/>
        </p:nvSpPr>
        <p:spPr bwMode="auto">
          <a:xfrm>
            <a:off x="4716016" y="908720"/>
            <a:ext cx="4125258" cy="2810185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Fiocruz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u="none" baseline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 institucionais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de seta reta 7"/>
          <p:cNvCxnSpPr>
            <a:stCxn id="4" idx="3"/>
            <a:endCxn id="6" idx="2"/>
          </p:cNvCxnSpPr>
          <p:nvPr/>
        </p:nvCxnSpPr>
        <p:spPr bwMode="auto">
          <a:xfrm flipV="1">
            <a:off x="3099614" y="2313813"/>
            <a:ext cx="1629198" cy="696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luxograma: Disco magnético 8"/>
          <p:cNvSpPr/>
          <p:nvPr/>
        </p:nvSpPr>
        <p:spPr bwMode="auto">
          <a:xfrm>
            <a:off x="6300192" y="5301208"/>
            <a:ext cx="1512168" cy="936104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 locais</a:t>
            </a:r>
          </a:p>
        </p:txBody>
      </p:sp>
      <p:cxnSp>
        <p:nvCxnSpPr>
          <p:cNvPr id="10" name="Conector de seta reta 9"/>
          <p:cNvCxnSpPr>
            <a:stCxn id="5" idx="3"/>
            <a:endCxn id="9" idx="2"/>
          </p:cNvCxnSpPr>
          <p:nvPr/>
        </p:nvCxnSpPr>
        <p:spPr bwMode="auto">
          <a:xfrm>
            <a:off x="3384948" y="4543673"/>
            <a:ext cx="2915244" cy="12255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de seta reta 13"/>
          <p:cNvCxnSpPr>
            <a:stCxn id="5" idx="3"/>
            <a:endCxn id="6" idx="1"/>
          </p:cNvCxnSpPr>
          <p:nvPr/>
        </p:nvCxnSpPr>
        <p:spPr bwMode="auto">
          <a:xfrm flipV="1">
            <a:off x="3384948" y="3715913"/>
            <a:ext cx="3393697" cy="82776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ector em curva 17"/>
          <p:cNvCxnSpPr/>
          <p:nvPr/>
        </p:nvCxnSpPr>
        <p:spPr bwMode="auto">
          <a:xfrm rot="5400000" flipH="1" flipV="1">
            <a:off x="6617330" y="3508843"/>
            <a:ext cx="3418975" cy="1028914"/>
          </a:xfrm>
          <a:prstGeom prst="curvedConnector3">
            <a:avLst>
              <a:gd name="adj1" fmla="val 11604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aixaDeTexto 20"/>
          <p:cNvSpPr txBox="1"/>
          <p:nvPr/>
        </p:nvSpPr>
        <p:spPr>
          <a:xfrm>
            <a:off x="6660232" y="4335487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Contingência</a:t>
            </a:r>
            <a:endParaRPr lang="pt-BR" u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34484"/>
            <a:ext cx="3592688" cy="2694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17032"/>
            <a:ext cx="3592688" cy="2694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768" y="3717032"/>
            <a:ext cx="3592688" cy="2694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790" y="734484"/>
            <a:ext cx="3592666" cy="2667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2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Política de Uso</a:t>
            </a:r>
            <a:endParaRPr lang="pt-BR" sz="5400" dirty="0"/>
          </a:p>
        </p:txBody>
      </p:sp>
      <p:pic>
        <p:nvPicPr>
          <p:cNvPr id="33796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620688"/>
            <a:ext cx="8748464" cy="1436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Centro de Dados para Computação em Nuvem - CDCN</a:t>
            </a:r>
            <a:endParaRPr lang="pt-BR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4124" y="1900549"/>
            <a:ext cx="5446028" cy="440877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Arial" charset="0"/>
              </a:rPr>
              <a:t>O que é?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</a:rPr>
              <a:t>O CDCN irá concentrar todos os serviços da Fiocruz.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Arial" charset="0"/>
              </a:rPr>
              <a:t>Responsabilidades</a:t>
            </a:r>
          </a:p>
          <a:p>
            <a:pPr indent="-358775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</a:rPr>
              <a:t>CGTI/Fiocruz </a:t>
            </a:r>
            <a:r>
              <a:rPr lang="pt-BR" sz="2000" dirty="0">
                <a:solidFill>
                  <a:schemeClr val="tx1"/>
                </a:solidFill>
                <a:latin typeface="Arial" charset="0"/>
              </a:rPr>
              <a:t>ficará responsável em prover e manter o processamento e armazenamento </a:t>
            </a:r>
            <a:r>
              <a:rPr lang="pt-BR" sz="2000" dirty="0" smtClean="0">
                <a:solidFill>
                  <a:schemeClr val="tx1"/>
                </a:solidFill>
                <a:latin typeface="Arial" charset="0"/>
              </a:rPr>
              <a:t>físico.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</a:rPr>
              <a:t>As Unidades ficarão </a:t>
            </a:r>
            <a:r>
              <a:rPr lang="pt-BR" sz="2000" dirty="0">
                <a:solidFill>
                  <a:schemeClr val="tx1"/>
                </a:solidFill>
                <a:latin typeface="Arial" charset="0"/>
              </a:rPr>
              <a:t>responsáveis pelo controle e administração das máquinas virtuais cedidas para a operação de seus serviços institucionais.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90" y="2952806"/>
            <a:ext cx="315540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836712"/>
            <a:ext cx="8079160" cy="1220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Política de Uso do CDCN</a:t>
            </a:r>
            <a:endParaRPr lang="pt-BR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728" y="2844794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84525"/>
            <a:ext cx="6139408" cy="47688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000" b="1" u="none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Objetivo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 smtClean="0">
                <a:latin typeface="Arial" charset="0"/>
              </a:rPr>
              <a:t>Estabelecer </a:t>
            </a:r>
            <a:r>
              <a:rPr lang="pt-BR" sz="2000" u="none" kern="0" dirty="0">
                <a:latin typeface="Arial" charset="0"/>
              </a:rPr>
              <a:t>parâmetros de gestão dos serviços da infraestrutura tecnológica Fiocruz</a:t>
            </a:r>
            <a:r>
              <a:rPr lang="pt-BR" sz="2000" u="none" kern="0" dirty="0" smtClean="0">
                <a:latin typeface="Arial" charset="0"/>
              </a:rPr>
              <a:t>.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 smtClean="0">
                <a:latin typeface="Arial" charset="0"/>
              </a:rPr>
              <a:t>Promover </a:t>
            </a:r>
            <a:r>
              <a:rPr lang="pt-BR" sz="2000" u="none" kern="0" dirty="0">
                <a:latin typeface="Arial" charset="0"/>
              </a:rPr>
              <a:t>a qualidade e estabilidade dos </a:t>
            </a:r>
            <a:r>
              <a:rPr lang="pt-BR" sz="2000" u="none" kern="0" dirty="0" smtClean="0">
                <a:latin typeface="Arial" charset="0"/>
              </a:rPr>
              <a:t>serviços, clarificar </a:t>
            </a:r>
            <a:r>
              <a:rPr lang="pt-BR" sz="2000" u="none" kern="0" dirty="0">
                <a:latin typeface="Arial" charset="0"/>
              </a:rPr>
              <a:t>e regular as relações entre a CGTI/Fiocruz e </a:t>
            </a:r>
            <a:r>
              <a:rPr lang="pt-BR" sz="2000" u="none" kern="0" dirty="0" smtClean="0">
                <a:latin typeface="Arial" charset="0"/>
              </a:rPr>
              <a:t>as Unidades.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 smtClean="0">
                <a:latin typeface="Arial" charset="0"/>
              </a:rPr>
              <a:t>Promover a </a:t>
            </a:r>
            <a:r>
              <a:rPr lang="pt-BR" sz="2000" u="none" kern="0" dirty="0">
                <a:latin typeface="Arial" charset="0"/>
              </a:rPr>
              <a:t>cooperação entre áreas e o empenho pela integração </a:t>
            </a:r>
            <a:r>
              <a:rPr lang="pt-BR" sz="2000" u="none" kern="0" dirty="0" smtClean="0">
                <a:latin typeface="Arial" charset="0"/>
              </a:rPr>
              <a:t>institucional.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 smtClean="0">
                <a:latin typeface="Arial" charset="0"/>
              </a:rPr>
              <a:t>A </a:t>
            </a:r>
            <a:r>
              <a:rPr lang="pt-BR" sz="2000" u="none" kern="0" dirty="0">
                <a:latin typeface="Arial" charset="0"/>
              </a:rPr>
              <a:t>política de uso </a:t>
            </a:r>
            <a:r>
              <a:rPr lang="pt-BR" sz="2000" u="none" kern="0" dirty="0" smtClean="0">
                <a:latin typeface="Arial" charset="0"/>
              </a:rPr>
              <a:t>será proposta pela </a:t>
            </a:r>
            <a:r>
              <a:rPr lang="pt-BR" sz="2000" u="none" kern="0" dirty="0">
                <a:latin typeface="Arial" charset="0"/>
              </a:rPr>
              <a:t>CGTI, </a:t>
            </a:r>
            <a:r>
              <a:rPr lang="pt-BR" sz="2000" u="none" kern="0" dirty="0" smtClean="0">
                <a:latin typeface="Arial" charset="0"/>
              </a:rPr>
              <a:t>debatida com as Unidades, e aprovada pelo </a:t>
            </a:r>
            <a:r>
              <a:rPr lang="pt-BR" sz="2000" u="none" kern="0" dirty="0">
                <a:latin typeface="Arial" charset="0"/>
              </a:rPr>
              <a:t>Comitê Gestor de </a:t>
            </a:r>
            <a:r>
              <a:rPr lang="pt-BR" sz="2000" u="none" kern="0" dirty="0" smtClean="0">
                <a:latin typeface="Arial" charset="0"/>
              </a:rPr>
              <a:t>TI (Câmara Técnica de Gestão e Desenvolvimento Institucional).</a:t>
            </a:r>
          </a:p>
          <a:p>
            <a:pPr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u="none" kern="0" dirty="0" smtClean="0">
              <a:latin typeface="Arial" charset="0"/>
            </a:endParaRPr>
          </a:p>
        </p:txBody>
      </p:sp>
      <p:pic>
        <p:nvPicPr>
          <p:cNvPr id="5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866298"/>
            <a:ext cx="8060432" cy="119110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Política de Uso do CDCN</a:t>
            </a:r>
            <a:br>
              <a:rPr lang="pt-BR" sz="32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pt-BR" sz="2400" b="1" i="1" dirty="0" smtClean="0">
                <a:solidFill>
                  <a:srgbClr val="C00000"/>
                </a:solidFill>
                <a:latin typeface="Arial" charset="0"/>
              </a:rPr>
              <a:t>Seguindo orientações da SLTI/MPOG</a:t>
            </a:r>
            <a:endParaRPr lang="pt-BR" sz="3200" b="1" i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49289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116572"/>
            <a:ext cx="6768752" cy="3544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pt-BR" sz="2000" b="1" u="non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que esta contido na Política de Uso?</a:t>
            </a:r>
          </a:p>
          <a:p>
            <a:pPr indent="-358775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>
                <a:latin typeface="Arial" charset="0"/>
              </a:rPr>
              <a:t>Responsabilidades do Órgão </a:t>
            </a:r>
            <a:r>
              <a:rPr lang="pt-BR" sz="2000" u="none" kern="0" dirty="0" smtClean="0">
                <a:latin typeface="Arial" charset="0"/>
              </a:rPr>
              <a:t>Seccional </a:t>
            </a:r>
            <a:r>
              <a:rPr lang="pt-BR" sz="2000" u="none" kern="0" dirty="0">
                <a:latin typeface="Arial" charset="0"/>
              </a:rPr>
              <a:t>(CGTI</a:t>
            </a:r>
            <a:r>
              <a:rPr lang="pt-BR" sz="2000" u="none" kern="0" dirty="0" smtClean="0">
                <a:latin typeface="Arial" charset="0"/>
              </a:rPr>
              <a:t>).</a:t>
            </a:r>
            <a:endParaRPr lang="pt-BR" sz="2000" u="none" kern="0" dirty="0">
              <a:latin typeface="Arial" charset="0"/>
            </a:endParaRPr>
          </a:p>
          <a:p>
            <a:pPr indent="-358775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>
                <a:latin typeface="Arial" charset="0"/>
              </a:rPr>
              <a:t>Responsabilidades dos Órgãos </a:t>
            </a:r>
            <a:r>
              <a:rPr lang="pt-BR" sz="2000" u="none" kern="0" dirty="0" smtClean="0">
                <a:latin typeface="Arial" charset="0"/>
              </a:rPr>
              <a:t>Correlatos (Unidades).</a:t>
            </a:r>
            <a:endParaRPr lang="pt-BR" sz="2000" u="none" kern="0" dirty="0">
              <a:latin typeface="Arial" charset="0"/>
            </a:endParaRPr>
          </a:p>
          <a:p>
            <a:pPr indent="-358775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>
                <a:latin typeface="Arial" charset="0"/>
              </a:rPr>
              <a:t>Sanções previstas em caso de violação da </a:t>
            </a:r>
            <a:r>
              <a:rPr lang="pt-BR" sz="2000" u="none" kern="0" dirty="0" smtClean="0">
                <a:latin typeface="Arial" charset="0"/>
              </a:rPr>
              <a:t>política.</a:t>
            </a:r>
            <a:endParaRPr lang="pt-BR" sz="2000" u="none" kern="0" dirty="0">
              <a:latin typeface="Arial" charset="0"/>
            </a:endParaRPr>
          </a:p>
          <a:p>
            <a:pPr indent="-358775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 smtClean="0">
                <a:latin typeface="Arial" charset="0"/>
              </a:rPr>
              <a:t>Aspectos </a:t>
            </a:r>
            <a:r>
              <a:rPr lang="pt-BR" sz="2000" u="none" kern="0" dirty="0">
                <a:latin typeface="Arial" charset="0"/>
              </a:rPr>
              <a:t>de </a:t>
            </a:r>
            <a:r>
              <a:rPr lang="pt-BR" sz="2000" u="none" kern="0" dirty="0" smtClean="0">
                <a:latin typeface="Arial" charset="0"/>
              </a:rPr>
              <a:t>Segurança.</a:t>
            </a:r>
            <a:endParaRPr lang="pt-BR" sz="2000" u="none" kern="0" dirty="0">
              <a:latin typeface="Arial" charset="0"/>
            </a:endParaRPr>
          </a:p>
          <a:p>
            <a:pPr indent="-358775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u="none" kern="0" dirty="0">
                <a:latin typeface="Arial" charset="0"/>
              </a:rPr>
              <a:t>Modelo de Governança.</a:t>
            </a:r>
          </a:p>
          <a:p>
            <a:pPr indent="-358775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000" u="none" kern="0" dirty="0">
              <a:latin typeface="Arial" charset="0"/>
            </a:endParaRPr>
          </a:p>
        </p:txBody>
      </p:sp>
      <p:pic>
        <p:nvPicPr>
          <p:cNvPr id="5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504" y="692696"/>
            <a:ext cx="8276456" cy="13647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Visão geral do uso</a:t>
            </a:r>
            <a:endParaRPr lang="pt-BR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512" y="1340768"/>
            <a:ext cx="91440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2696"/>
            <a:ext cx="8383960" cy="57606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Disponibilização</a:t>
            </a:r>
            <a:endParaRPr lang="pt-BR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-36512" y="1268760"/>
            <a:ext cx="91440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513" y="692696"/>
            <a:ext cx="8204447" cy="13647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Redimensionamento</a:t>
            </a:r>
            <a:endParaRPr lang="pt-BR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4800" y="1916832"/>
            <a:ext cx="8515672" cy="40324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000" dirty="0" smtClean="0">
                <a:latin typeface="Arial" charset="0"/>
              </a:rPr>
              <a:t>Redimensionar Recursos</a:t>
            </a:r>
          </a:p>
          <a:p>
            <a:endParaRPr lang="pt-BR" sz="2000" dirty="0">
              <a:latin typeface="Arial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928991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504" y="764704"/>
            <a:ext cx="8276456" cy="6480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Cancelamento</a:t>
            </a:r>
            <a:endParaRPr lang="pt-BR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4800" y="1916832"/>
            <a:ext cx="8731696" cy="43204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000" dirty="0">
                <a:latin typeface="Arial" charset="0"/>
              </a:rPr>
              <a:t>Cancelar Serviço</a:t>
            </a:r>
          </a:p>
        </p:txBody>
      </p:sp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5289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encrypted-tbn1.gstatic.com/images?q=tbn:ANd9GcSksv6pvWz1bfrhtYo7Qk0Qq_pvQrMVlWw5FdpVJ-WVK8sq7rma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476" y="548680"/>
            <a:ext cx="1295028" cy="12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O Projeto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1968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764704"/>
            <a:ext cx="827645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Integração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4" name="Picture 2" descr="https://fernandofranzini.files.wordpress.com/2013/01/co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35292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132856"/>
            <a:ext cx="3888432" cy="41044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Pensado para toda a Fiocruz.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Ouvindo as demandas das unidades.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Ouvindo as demandas das áreas de atuação da instituição.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Integrando a estruturas externas, como a </a:t>
            </a:r>
            <a:r>
              <a:rPr lang="pt-BR" sz="2000" u="none" kern="0" dirty="0" err="1" smtClean="0">
                <a:latin typeface="Arial" charset="0"/>
              </a:rPr>
              <a:t>Redecomep</a:t>
            </a:r>
            <a:r>
              <a:rPr lang="pt-BR" sz="2000" u="none" kern="0" dirty="0" smtClean="0">
                <a:latin typeface="Arial" charset="0"/>
              </a:rPr>
              <a:t>.</a:t>
            </a:r>
            <a:endParaRPr lang="pt-BR" sz="2000" u="none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72870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36" y="378904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36" y="72870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8904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r.vectoriel.com/vectors/400/2013/07/05/4455-valid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158" y="1379934"/>
            <a:ext cx="3705250" cy="37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764704"/>
            <a:ext cx="827645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Validação do projeto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132856"/>
            <a:ext cx="3888432" cy="41044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Coordenado e elaborado pela CGTI.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Avaliado por órgãos com projetos similares, fundamentalmente o Ministério da Saúde.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000" u="none" kern="0" dirty="0" smtClean="0">
                <a:latin typeface="Arial" charset="0"/>
              </a:rPr>
              <a:t>Analisado e validado pelo </a:t>
            </a:r>
            <a:r>
              <a:rPr lang="pt-BR" sz="2000" u="none" kern="0" dirty="0" err="1" smtClean="0">
                <a:latin typeface="Arial" charset="0"/>
              </a:rPr>
              <a:t>Gartner</a:t>
            </a:r>
            <a:r>
              <a:rPr lang="pt-BR" sz="2000" u="none" kern="0" dirty="0" smtClean="0">
                <a:latin typeface="Arial" charset="0"/>
              </a:rPr>
              <a:t> </a:t>
            </a:r>
            <a:r>
              <a:rPr lang="pt-BR" sz="2000" u="none" kern="0" dirty="0" err="1" smtClean="0">
                <a:latin typeface="Arial" charset="0"/>
              </a:rPr>
              <a:t>Group</a:t>
            </a:r>
            <a:r>
              <a:rPr lang="pt-BR" sz="2000" u="none" kern="0" dirty="0" smtClean="0">
                <a:latin typeface="Arial" charset="0"/>
              </a:rPr>
              <a:t>.</a:t>
            </a:r>
            <a:endParaRPr lang="pt-BR" sz="2000" u="none" kern="0" dirty="0">
              <a:latin typeface="Arial" charset="0"/>
            </a:endParaRPr>
          </a:p>
        </p:txBody>
      </p:sp>
      <p:pic>
        <p:nvPicPr>
          <p:cNvPr id="4098" name="Picture 2" descr="https://www.gartner.com/imagesrv/apps/gproduct/images/gartn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443125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insmorecompass.com.br/img/uploads/publicacoes/2projetos-ee5c50979c0179404fd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00" y="548680"/>
            <a:ext cx="2952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764704"/>
            <a:ext cx="827645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Demais projetos em andamento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00376" y="1772816"/>
            <a:ext cx="8764112" cy="3672408"/>
            <a:chOff x="200376" y="1772816"/>
            <a:chExt cx="8764112" cy="3672408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1043608" y="1772816"/>
              <a:ext cx="7920880" cy="3384376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Consolidação do modelo de gestão em TI da Fiocruz, através do PETI (Plano Estratégico de TI) e do PDTI (Plano Diretor de Tecnologia da Informação), alinhado com as políticas da SLTI/MPOG e do DSIC.</a:t>
              </a:r>
            </a:p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Conclusão da  implementação da </a:t>
              </a:r>
              <a:r>
                <a:rPr lang="pt-BR" sz="2000" u="none" kern="0" dirty="0" err="1" smtClean="0">
                  <a:latin typeface="Arial" charset="0"/>
                </a:rPr>
                <a:t>Redecomep</a:t>
              </a:r>
              <a:r>
                <a:rPr lang="pt-BR" sz="2000" u="none" kern="0" dirty="0">
                  <a:latin typeface="Arial" charset="0"/>
                </a:rPr>
                <a:t> </a:t>
              </a:r>
              <a:r>
                <a:rPr lang="pt-BR" sz="2000" u="none" kern="0" dirty="0" smtClean="0">
                  <a:latin typeface="Arial" charset="0"/>
                </a:rPr>
                <a:t>(Redes Comunitárias de Educação e Pesquisa) </a:t>
              </a:r>
              <a:r>
                <a:rPr lang="pt-BR" sz="2000" u="none" kern="0" dirty="0">
                  <a:latin typeface="Arial" charset="0"/>
                </a:rPr>
                <a:t>na </a:t>
              </a:r>
              <a:r>
                <a:rPr lang="pt-BR" sz="2000" u="none" kern="0" dirty="0" smtClean="0">
                  <a:latin typeface="Arial" charset="0"/>
                </a:rPr>
                <a:t>Fiocruz (implantação da Rede Giga Fiocruz).</a:t>
              </a:r>
            </a:p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Implantação do novo correio eletrônico institucional.</a:t>
              </a:r>
            </a:p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endParaRPr lang="pt-BR" sz="2000" u="none" kern="0" dirty="0">
                <a:latin typeface="Arial" charset="0"/>
              </a:endParaRP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200376" y="4797152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P3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200376" y="350100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P2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 bwMode="auto">
            <a:xfrm>
              <a:off x="200376" y="1844824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3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nsmorecompass.com.br/img/uploads/publicacoes/2projetos-ee5c50979c0179404fd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00" y="548680"/>
            <a:ext cx="2952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764704"/>
            <a:ext cx="827645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Demais projetos em andamento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00376" y="1628800"/>
            <a:ext cx="8980136" cy="4752528"/>
            <a:chOff x="200376" y="1628800"/>
            <a:chExt cx="8980136" cy="4752528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976064" y="1628800"/>
              <a:ext cx="8204448" cy="4752528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Desenvolvimento do novo sistema de gestão acadêmica da Fiocruz.</a:t>
              </a:r>
            </a:p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Consolidação da POSIC (Política de Segurança da Informação e das Comunicações) da Fiocruz e de suas normas complementares, alinhadas com as políticas do DSIC.</a:t>
              </a:r>
            </a:p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Consolidação da política de gestão de riscos em TI da Fiocruz, incluindo os contratos institucionais de antivírus, </a:t>
              </a:r>
              <a:r>
                <a:rPr lang="pt-BR" sz="2000" u="none" kern="0" dirty="0" err="1" smtClean="0">
                  <a:latin typeface="Arial" charset="0"/>
                </a:rPr>
                <a:t>antispam</a:t>
              </a:r>
              <a:r>
                <a:rPr lang="pt-BR" sz="2000" u="none" kern="0" dirty="0" smtClean="0">
                  <a:latin typeface="Arial" charset="0"/>
                </a:rPr>
                <a:t>, IPS (</a:t>
              </a:r>
              <a:r>
                <a:rPr lang="pt-BR" sz="2000" i="1" u="none" kern="0" dirty="0" err="1" smtClean="0">
                  <a:latin typeface="Arial" charset="0"/>
                </a:rPr>
                <a:t>intrusion</a:t>
              </a:r>
              <a:r>
                <a:rPr lang="pt-BR" sz="2000" i="1" u="none" kern="0" dirty="0" smtClean="0">
                  <a:latin typeface="Arial" charset="0"/>
                </a:rPr>
                <a:t> </a:t>
              </a:r>
              <a:r>
                <a:rPr lang="pt-BR" sz="2000" i="1" u="none" kern="0" dirty="0" err="1" smtClean="0">
                  <a:latin typeface="Arial" charset="0"/>
                </a:rPr>
                <a:t>prevention</a:t>
              </a:r>
              <a:r>
                <a:rPr lang="pt-BR" sz="2000" i="1" u="none" kern="0" dirty="0" smtClean="0">
                  <a:latin typeface="Arial" charset="0"/>
                </a:rPr>
                <a:t> system</a:t>
              </a:r>
              <a:r>
                <a:rPr lang="pt-BR" sz="2000" u="none" kern="0" dirty="0" smtClean="0">
                  <a:latin typeface="Arial" charset="0"/>
                </a:rPr>
                <a:t>) e IDS ( </a:t>
              </a:r>
              <a:r>
                <a:rPr lang="pt-BR" sz="2000" i="1" u="none" kern="0" dirty="0" err="1" smtClean="0">
                  <a:latin typeface="Arial" charset="0"/>
                </a:rPr>
                <a:t>intruder</a:t>
              </a:r>
              <a:r>
                <a:rPr lang="pt-BR" sz="2000" i="1" u="none" kern="0" dirty="0" smtClean="0">
                  <a:latin typeface="Arial" charset="0"/>
                </a:rPr>
                <a:t> </a:t>
              </a:r>
              <a:r>
                <a:rPr lang="pt-BR" sz="2000" i="1" u="none" kern="0" dirty="0" err="1" smtClean="0">
                  <a:latin typeface="Arial" charset="0"/>
                </a:rPr>
                <a:t>detection</a:t>
              </a:r>
              <a:r>
                <a:rPr lang="pt-BR" sz="2000" i="1" u="none" kern="0" dirty="0" smtClean="0">
                  <a:latin typeface="Arial" charset="0"/>
                </a:rPr>
                <a:t> system</a:t>
              </a:r>
              <a:r>
                <a:rPr lang="pt-BR" sz="2000" u="none" kern="0" dirty="0" smtClean="0">
                  <a:latin typeface="Arial" charset="0"/>
                </a:rPr>
                <a:t>).</a:t>
              </a:r>
            </a:p>
            <a:p>
              <a:pPr marL="0" indent="0">
                <a:spcBef>
                  <a:spcPts val="600"/>
                </a:spcBef>
                <a:spcAft>
                  <a:spcPts val="3000"/>
                </a:spcAft>
                <a:buNone/>
              </a:pPr>
              <a:r>
                <a:rPr lang="pt-BR" sz="2000" u="none" kern="0" dirty="0" smtClean="0">
                  <a:latin typeface="Arial" charset="0"/>
                </a:rPr>
                <a:t>Consolidação da política de gestão de incidentes de segurança da informação através da ETIR (Equipe de Tratamento e Resposta a Incidentes em Redes Computacionais) da Fiocruz, conforme determinação do DSIC.</a:t>
              </a:r>
            </a:p>
          </p:txBody>
        </p:sp>
        <p:sp>
          <p:nvSpPr>
            <p:cNvPr id="6" name="Retângulo de cantos arredondados 5"/>
            <p:cNvSpPr/>
            <p:nvPr/>
          </p:nvSpPr>
          <p:spPr bwMode="auto">
            <a:xfrm>
              <a:off x="200376" y="5229200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P7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200376" y="386104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P6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200376" y="2492896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P5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200376" y="1628800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8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insmorecompass.com.br/img/uploads/publicacoes/2projetos-ee5c50979c0179404fd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00" y="548680"/>
            <a:ext cx="2952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764704"/>
            <a:ext cx="8276456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Demais projetos em andamento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00376" y="1634892"/>
            <a:ext cx="8908128" cy="4555093"/>
            <a:chOff x="200376" y="1634892"/>
            <a:chExt cx="8908128" cy="4555093"/>
          </a:xfrm>
        </p:grpSpPr>
        <p:sp>
          <p:nvSpPr>
            <p:cNvPr id="4" name="Retângulo 3"/>
            <p:cNvSpPr/>
            <p:nvPr/>
          </p:nvSpPr>
          <p:spPr>
            <a:xfrm>
              <a:off x="971600" y="1634892"/>
              <a:ext cx="8136904" cy="455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3000"/>
                </a:spcAft>
              </a:pPr>
              <a:r>
                <a:rPr lang="pt-BR" sz="2000" u="none" kern="0" dirty="0">
                  <a:latin typeface="Arial" charset="0"/>
                </a:rPr>
                <a:t>Ampliação do modelo de contratações compartilhadas de bens e serviços de TI para toda a Fiocruz (4 processos em andamento).</a:t>
              </a:r>
            </a:p>
            <a:p>
              <a:pPr>
                <a:spcBef>
                  <a:spcPts val="600"/>
                </a:spcBef>
                <a:spcAft>
                  <a:spcPts val="3000"/>
                </a:spcAft>
              </a:pPr>
              <a:r>
                <a:rPr lang="pt-BR" sz="2000" u="none" kern="0" dirty="0">
                  <a:latin typeface="Arial" charset="0"/>
                </a:rPr>
                <a:t>Implantação da MDS (Metodologia de Desenvolvimento de Sistemas) na Fiocruz, alinhado com as políticas da SLTI/MPOG e DSIC</a:t>
              </a:r>
              <a:r>
                <a:rPr lang="pt-BR" sz="2000" u="none" kern="0" dirty="0" smtClean="0">
                  <a:latin typeface="Arial" charset="0"/>
                </a:rPr>
                <a:t>.</a:t>
              </a:r>
            </a:p>
            <a:p>
              <a:pPr>
                <a:spcBef>
                  <a:spcPts val="600"/>
                </a:spcBef>
                <a:spcAft>
                  <a:spcPts val="3000"/>
                </a:spcAft>
              </a:pPr>
              <a:r>
                <a:rPr lang="pt-BR" sz="2000" u="none" kern="0" dirty="0" smtClean="0">
                  <a:latin typeface="Arial" charset="0"/>
                </a:rPr>
                <a:t>Proteção da imagem institucional e redução da vulnerabilidade jurídica da Fiocruz através do contrato institucional com a Microsoft.</a:t>
              </a:r>
            </a:p>
            <a:p>
              <a:pPr>
                <a:spcBef>
                  <a:spcPts val="600"/>
                </a:spcBef>
                <a:spcAft>
                  <a:spcPts val="3000"/>
                </a:spcAft>
              </a:pPr>
              <a:r>
                <a:rPr lang="pt-BR" sz="2000" u="none" kern="0" dirty="0" smtClean="0">
                  <a:latin typeface="Arial" charset="0"/>
                </a:rPr>
                <a:t>Implantação da identidade digital em nível institucional, com vistas à </a:t>
              </a:r>
              <a:r>
                <a:rPr lang="pt-BR" sz="2000" u="none" kern="0" dirty="0" err="1" smtClean="0">
                  <a:latin typeface="Arial" charset="0"/>
                </a:rPr>
                <a:t>eficientização</a:t>
              </a:r>
              <a:r>
                <a:rPr lang="pt-BR" sz="2000" u="none" kern="0" dirty="0" smtClean="0">
                  <a:latin typeface="Arial" charset="0"/>
                </a:rPr>
                <a:t> da gestão, em alinhamento com as determinações do DSIC e do Instituto Nacional de Tecnologia da Informação (ITI) com base na ICP-Brasil. </a:t>
              </a:r>
              <a:endParaRPr lang="pt-BR" sz="2000" u="none" kern="0" dirty="0">
                <a:latin typeface="Arial" charset="0"/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200376" y="494116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P11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 bwMode="auto">
            <a:xfrm>
              <a:off x="200376" y="386104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P10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 bwMode="auto">
            <a:xfrm>
              <a:off x="200376" y="278092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P9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 bwMode="auto">
            <a:xfrm>
              <a:off x="200376" y="170080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7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504" y="2040239"/>
            <a:ext cx="8856984" cy="17488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Viabilizadas por novos</a:t>
            </a:r>
          </a:p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modelos tecnológicos</a:t>
            </a:r>
            <a:endParaRPr lang="pt-BR" sz="2400" u="none" kern="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07504" y="576278"/>
            <a:ext cx="8856984" cy="12685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Novas possibilidades </a:t>
            </a:r>
          </a:p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para a Gestão </a:t>
            </a:r>
            <a:endParaRPr lang="pt-BR" sz="2400" u="none" kern="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3707904" y="620688"/>
            <a:ext cx="5256584" cy="115212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u="none" dirty="0" smtClean="0">
                <a:latin typeface="Calibri" panose="020F0502020204030204" pitchFamily="34" charset="0"/>
              </a:rPr>
              <a:t>Gestão Estratégica Baseado em Tecnologia &amp; Informação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851920" y="2078954"/>
            <a:ext cx="4968552" cy="1656184"/>
            <a:chOff x="3851920" y="2078954"/>
            <a:chExt cx="4968552" cy="1656184"/>
          </a:xfrm>
        </p:grpSpPr>
        <p:sp>
          <p:nvSpPr>
            <p:cNvPr id="5" name="Retângulo de cantos arredondados 4"/>
            <p:cNvSpPr/>
            <p:nvPr/>
          </p:nvSpPr>
          <p:spPr bwMode="auto">
            <a:xfrm>
              <a:off x="3851920" y="2078954"/>
              <a:ext cx="1584176" cy="79208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u="none" dirty="0" err="1" smtClean="0">
                  <a:latin typeface="Calibri" panose="020F0502020204030204" pitchFamily="34" charset="0"/>
                </a:rPr>
                <a:t>Cloud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" name="Retângulo de cantos arredondados 5"/>
            <p:cNvSpPr/>
            <p:nvPr/>
          </p:nvSpPr>
          <p:spPr bwMode="auto">
            <a:xfrm>
              <a:off x="5544108" y="2078954"/>
              <a:ext cx="1584176" cy="79208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u="none" dirty="0" smtClean="0">
                  <a:latin typeface="Calibri" panose="020F0502020204030204" pitchFamily="34" charset="0"/>
                </a:rPr>
                <a:t>Mobile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7236296" y="2078954"/>
              <a:ext cx="1584176" cy="79208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u="none" dirty="0" smtClean="0">
                  <a:latin typeface="Calibri" panose="020F0502020204030204" pitchFamily="34" charset="0"/>
                </a:rPr>
                <a:t>Big Data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4716016" y="2943050"/>
              <a:ext cx="1584176" cy="79208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u="none" dirty="0" err="1" smtClean="0">
                  <a:latin typeface="Calibri" panose="020F0502020204030204" pitchFamily="34" charset="0"/>
                </a:rPr>
                <a:t>IoT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6408204" y="2943050"/>
              <a:ext cx="1584176" cy="79208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u="none" dirty="0" smtClean="0">
                  <a:latin typeface="Calibri" panose="020F0502020204030204" pitchFamily="34" charset="0"/>
                </a:rPr>
                <a:t>Mídias Sociais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07504" y="3960215"/>
            <a:ext cx="8856984" cy="26552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Estabelecidos sobre</a:t>
            </a:r>
          </a:p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os projetos de TI</a:t>
            </a:r>
          </a:p>
          <a:p>
            <a:pPr algn="l"/>
            <a:r>
              <a:rPr lang="pt-BR" sz="24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da Fiocruz</a:t>
            </a:r>
            <a:endParaRPr lang="pt-BR" sz="2400" u="none" kern="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3707904" y="3996011"/>
            <a:ext cx="5256584" cy="2592288"/>
            <a:chOff x="3707904" y="3996011"/>
            <a:chExt cx="5256584" cy="2592288"/>
          </a:xfrm>
        </p:grpSpPr>
        <p:sp>
          <p:nvSpPr>
            <p:cNvPr id="32" name="Retângulo de cantos arredondados 31"/>
            <p:cNvSpPr/>
            <p:nvPr/>
          </p:nvSpPr>
          <p:spPr bwMode="auto">
            <a:xfrm>
              <a:off x="7596336" y="4976964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P8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 bwMode="auto">
            <a:xfrm>
              <a:off x="6588224" y="411286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P3</a:t>
              </a:r>
            </a:p>
          </p:txBody>
        </p:sp>
        <p:sp>
          <p:nvSpPr>
            <p:cNvPr id="23" name="Retângulo de cantos arredondados 22"/>
            <p:cNvSpPr/>
            <p:nvPr/>
          </p:nvSpPr>
          <p:spPr bwMode="auto">
            <a:xfrm>
              <a:off x="5292080" y="411286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P2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 bwMode="auto">
            <a:xfrm>
              <a:off x="3982744" y="411286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P1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 bwMode="auto">
            <a:xfrm>
              <a:off x="6417465" y="4976964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P7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5292080" y="4976964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P6</a:t>
              </a:r>
            </a:p>
          </p:txBody>
        </p:sp>
        <p:sp>
          <p:nvSpPr>
            <p:cNvPr id="27" name="Retângulo de cantos arredondados 26"/>
            <p:cNvSpPr/>
            <p:nvPr/>
          </p:nvSpPr>
          <p:spPr bwMode="auto">
            <a:xfrm>
              <a:off x="4211960" y="4976964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P5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 bwMode="auto">
            <a:xfrm>
              <a:off x="7884368" y="4112868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P4</a:t>
              </a:r>
            </a:p>
          </p:txBody>
        </p:sp>
        <p:sp>
          <p:nvSpPr>
            <p:cNvPr id="29" name="Retângulo de cantos arredondados 28"/>
            <p:cNvSpPr/>
            <p:nvPr/>
          </p:nvSpPr>
          <p:spPr bwMode="auto">
            <a:xfrm>
              <a:off x="7092280" y="5841060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P11</a:t>
              </a:r>
            </a:p>
          </p:txBody>
        </p:sp>
        <p:sp>
          <p:nvSpPr>
            <p:cNvPr id="30" name="Retângulo de cantos arredondados 29"/>
            <p:cNvSpPr/>
            <p:nvPr/>
          </p:nvSpPr>
          <p:spPr bwMode="auto">
            <a:xfrm>
              <a:off x="5817389" y="5841060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P10</a:t>
              </a:r>
            </a:p>
          </p:txBody>
        </p:sp>
        <p:sp>
          <p:nvSpPr>
            <p:cNvPr id="31" name="Retângulo de cantos arredondados 30"/>
            <p:cNvSpPr/>
            <p:nvPr/>
          </p:nvSpPr>
          <p:spPr bwMode="auto">
            <a:xfrm>
              <a:off x="4593253" y="5841060"/>
              <a:ext cx="720080" cy="6480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P9</a:t>
              </a:r>
            </a:p>
          </p:txBody>
        </p:sp>
        <p:sp>
          <p:nvSpPr>
            <p:cNvPr id="33" name="Retângulo de cantos arredondados 32"/>
            <p:cNvSpPr/>
            <p:nvPr/>
          </p:nvSpPr>
          <p:spPr bwMode="auto">
            <a:xfrm>
              <a:off x="3707904" y="3996011"/>
              <a:ext cx="5256584" cy="2592288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3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4" grpId="0" animBg="1"/>
      <p:bldP spid="3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73992"/>
            <a:ext cx="9144000" cy="6958980"/>
            <a:chOff x="0" y="0"/>
            <a:chExt cx="9144000" cy="6859588"/>
          </a:xfrm>
        </p:grpSpPr>
        <p:pic>
          <p:nvPicPr>
            <p:cNvPr id="2058" name="Picture 10" descr="Z:\~TRABALHOS FIOCRUZ\Power Points\PPT - template Presidência\v2\template VPGDI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654641" y="1517050"/>
              <a:ext cx="4404988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u="none" dirty="0" smtClean="0">
                  <a:solidFill>
                    <a:srgbClr val="EEB500"/>
                  </a:solidFill>
                  <a:latin typeface="Calibri" pitchFamily="34" charset="0"/>
                  <a:cs typeface="Calibri" pitchFamily="34" charset="0"/>
                </a:rPr>
                <a:t>Coordenação de Gestão de Tecnologia da Informação</a:t>
              </a:r>
              <a:endParaRPr lang="pt-BR" sz="1500" b="1" u="none" dirty="0">
                <a:solidFill>
                  <a:srgbClr val="EEB5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724400" y="1844824"/>
            <a:ext cx="3886200" cy="7920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Nuvem Fiocruz</a:t>
            </a:r>
            <a:br>
              <a:rPr lang="pt-BR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Arial" charset="0"/>
              </a:rPr>
            </a:br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54318" y="2612203"/>
            <a:ext cx="419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Dados para Computação em </a:t>
            </a:r>
            <a:r>
              <a:rPr lang="pt-BR" u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(CDCN)</a:t>
            </a:r>
            <a:endParaRPr lang="pt-BR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65344" y="4005064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u="none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5400" b="1" u="none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8040"/>
            <a:ext cx="8229600" cy="721000"/>
          </a:xfrm>
        </p:spPr>
        <p:txBody>
          <a:bodyPr/>
          <a:lstStyle/>
          <a:p>
            <a:r>
              <a:rPr lang="pt-BR" sz="5400" dirty="0" smtClean="0"/>
              <a:t>Modelos de Nuvem</a:t>
            </a:r>
            <a:endParaRPr lang="pt-BR" sz="5400" dirty="0"/>
          </a:p>
        </p:txBody>
      </p:sp>
      <p:pic>
        <p:nvPicPr>
          <p:cNvPr id="2050" name="Picture 2" descr="http://www.digicomp.com.br/wp-content/gallery/data-center-infraestrutura-sala-cofre/sala-cofr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99792" cy="162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em 3"/>
          <p:cNvSpPr/>
          <p:nvPr/>
        </p:nvSpPr>
        <p:spPr bwMode="auto">
          <a:xfrm>
            <a:off x="998343" y="1134631"/>
            <a:ext cx="7992888" cy="5184576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 descr="http://blog.concursovirtual.com.br/wp-content/uploads/2015/01/fiocruz.jpg"/>
          <p:cNvPicPr>
            <a:picLocks noChangeAspect="1" noChangeArrowheads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48" y="1340768"/>
            <a:ext cx="837722" cy="11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13263"/>
            <a:ext cx="7772400" cy="648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pt-BR" sz="3200" u="none" kern="0" dirty="0" smtClean="0">
                <a:solidFill>
                  <a:srgbClr val="C00000"/>
                </a:solidFill>
                <a:latin typeface="Arial" charset="0"/>
              </a:rPr>
              <a:t>Nuvem Comunitária</a:t>
            </a:r>
            <a:endParaRPr lang="pt-BR" sz="3200" u="none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Espaço Reservado para Conteúdo 4"/>
          <p:cNvSpPr>
            <a:spLocks noGrp="1"/>
          </p:cNvSpPr>
          <p:nvPr>
            <p:ph idx="1"/>
          </p:nvPr>
        </p:nvSpPr>
        <p:spPr>
          <a:xfrm>
            <a:off x="6640799" y="2655018"/>
            <a:ext cx="2350432" cy="2351206"/>
          </a:xfrm>
          <a:solidFill>
            <a:schemeClr val="bg1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t-BR" dirty="0" smtClean="0"/>
              <a:t>Organizações com a mesma missão e visão se juntam, com suas diversas infraestruturas.</a:t>
            </a:r>
            <a:endParaRPr lang="pt-BR" dirty="0"/>
          </a:p>
        </p:txBody>
      </p:sp>
      <p:pic>
        <p:nvPicPr>
          <p:cNvPr id="1030" name="Picture 6" descr="https://unieducar.org.br/sites/default/files/imagecache/product_full/cursos/imagens/preparatorioministeriodasaude-administradoredital20090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072" y="2734220"/>
            <a:ext cx="1263874" cy="11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ncursosatuais.com/wp-content/uploads/2014/10/concurso-ministerio-da-saud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956" y="4125968"/>
            <a:ext cx="1198106" cy="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ncursosatuais.com/wp-content/uploads/2014/11/concurso-ministerio-de-saude-20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899" y="5209067"/>
            <a:ext cx="1642219" cy="11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ave direita 5"/>
          <p:cNvSpPr/>
          <p:nvPr/>
        </p:nvSpPr>
        <p:spPr bwMode="auto">
          <a:xfrm>
            <a:off x="5773054" y="1340768"/>
            <a:ext cx="815170" cy="4978439"/>
          </a:xfrm>
          <a:prstGeom prst="rightBrace">
            <a:avLst/>
          </a:prstGeom>
          <a:solidFill>
            <a:schemeClr val="bg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Estrutura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2551</Words>
  <Application>Microsoft Office PowerPoint</Application>
  <PresentationFormat>Apresentação na tela (4:3)</PresentationFormat>
  <Paragraphs>436</Paragraphs>
  <Slides>75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83" baseType="lpstr">
      <vt:lpstr>Arial Unicode MS</vt:lpstr>
      <vt:lpstr>MS PGothic</vt:lpstr>
      <vt:lpstr>Arial</vt:lpstr>
      <vt:lpstr>Calibri</vt:lpstr>
      <vt:lpstr>CiscoSans ExtraLight</vt:lpstr>
      <vt:lpstr>Times New Roman</vt:lpstr>
      <vt:lpstr>Wingdings</vt:lpstr>
      <vt:lpstr>Estrutura padrão</vt:lpstr>
      <vt:lpstr>Nuvem Fiocruz  </vt:lpstr>
      <vt:lpstr>Apresentação do PowerPoint</vt:lpstr>
      <vt:lpstr>Motivação</vt:lpstr>
      <vt:lpstr>Apresentação do PowerPoint</vt:lpstr>
      <vt:lpstr>Apresentação do PowerPoint</vt:lpstr>
      <vt:lpstr>Apresentação do PowerPoint</vt:lpstr>
      <vt:lpstr>Apresentação do PowerPoint</vt:lpstr>
      <vt:lpstr>Modelos de Nuvem</vt:lpstr>
      <vt:lpstr>Apresentação do PowerPoint</vt:lpstr>
      <vt:lpstr>Apresentação do PowerPoint</vt:lpstr>
      <vt:lpstr>Apresentação do PowerPoint</vt:lpstr>
      <vt:lpstr>Apresentação do PowerPoint</vt:lpstr>
      <vt:lpstr>Sala Cofre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Datacenter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Impacto na missão institucional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de serviço</vt:lpstr>
      <vt:lpstr>Apresentação do PowerPoint</vt:lpstr>
      <vt:lpstr>Apresentação do PowerPoint</vt:lpstr>
      <vt:lpstr>Apresentação do PowerPoint</vt:lpstr>
      <vt:lpstr>Política de Uso</vt:lpstr>
      <vt:lpstr>Centro de Dados para Computação em Nuvem - CDCN</vt:lpstr>
      <vt:lpstr>Política de Uso do CDCN</vt:lpstr>
      <vt:lpstr>Política de Uso do CDCN Seguindo orientações da SLTI/MPOG</vt:lpstr>
      <vt:lpstr>Visão geral do uso</vt:lpstr>
      <vt:lpstr>Disponibilização</vt:lpstr>
      <vt:lpstr>Redimensionamento</vt:lpstr>
      <vt:lpstr>Cancelamento</vt:lpstr>
      <vt:lpstr>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Nuvem Fiocruz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2013-09-17T15:23:22Z</dcterms:created>
  <dcterms:modified xsi:type="dcterms:W3CDTF">2015-06-10T16:30:00Z</dcterms:modified>
  <cp:contentStatus/>
</cp:coreProperties>
</file>